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80" r:id="rId3"/>
    <p:sldId id="260" r:id="rId4"/>
    <p:sldId id="282" r:id="rId5"/>
    <p:sldId id="279" r:id="rId6"/>
    <p:sldId id="281" r:id="rId7"/>
    <p:sldId id="270" r:id="rId8"/>
    <p:sldId id="266" r:id="rId9"/>
    <p:sldId id="269" r:id="rId10"/>
    <p:sldId id="278" r:id="rId11"/>
    <p:sldId id="28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 Ермоцанова" initials="ТЕ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7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080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428C1-F420-40BB-B986-902AE66F5FDD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81844-159D-4BF4-B3BB-AEF7172405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40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3169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963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9312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47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71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13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50031" y="3705820"/>
            <a:ext cx="8643938" cy="9108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090325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98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57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33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78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30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638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31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A757-4A2A-4153-B070-E09F1D7310AE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79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AA757-4A2A-4153-B070-E09F1D7310AE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9FC56-053B-45BA-84CB-C98EDE9BD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69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IVKochkurov@1cbit.ru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hyperlink" Target="https://youtu.be/6T7NFrMbqK4" TargetMode="External"/><Relationship Id="rId4" Type="http://schemas.openxmlformats.org/officeDocument/2006/relationships/hyperlink" Target="https://www.youtube.com/watch?v=6T7NFrMbqK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231" y="892278"/>
            <a:ext cx="8716298" cy="2520334"/>
          </a:xfrm>
        </p:spPr>
        <p:txBody>
          <a:bodyPr>
            <a:normAutofit/>
          </a:bodyPr>
          <a:lstStyle/>
          <a:p>
            <a:r>
              <a:rPr lang="ru-RU" sz="5000" dirty="0" smtClean="0">
                <a:solidFill>
                  <a:srgbClr val="E50071"/>
                </a:solidFill>
              </a:rPr>
              <a:t>Маркировка обувной продукции</a:t>
            </a:r>
            <a:br>
              <a:rPr lang="ru-RU" sz="5000" dirty="0" smtClean="0">
                <a:solidFill>
                  <a:srgbClr val="E50071"/>
                </a:solidFill>
              </a:rPr>
            </a:br>
            <a:r>
              <a:rPr lang="en-US" sz="5000" dirty="0" smtClean="0">
                <a:solidFill>
                  <a:srgbClr val="E50071"/>
                </a:solidFill>
              </a:rPr>
              <a:t>Mobile SMARTS</a:t>
            </a:r>
            <a:r>
              <a:rPr lang="ru-RU" sz="5000" dirty="0" smtClean="0">
                <a:solidFill>
                  <a:srgbClr val="E50071"/>
                </a:solidFill>
              </a:rPr>
              <a:t>: </a:t>
            </a:r>
            <a:r>
              <a:rPr lang="ru-RU" sz="5000" dirty="0" err="1" smtClean="0">
                <a:solidFill>
                  <a:srgbClr val="E50071"/>
                </a:solidFill>
              </a:rPr>
              <a:t>Кировка</a:t>
            </a:r>
            <a:r>
              <a:rPr lang="ru-RU" sz="5000" dirty="0" smtClean="0">
                <a:solidFill>
                  <a:srgbClr val="E50071"/>
                </a:solidFill>
              </a:rPr>
              <a:t> </a:t>
            </a:r>
            <a:endParaRPr lang="ru-RU" sz="5000" dirty="0">
              <a:solidFill>
                <a:srgbClr val="E500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9770" y="5720564"/>
            <a:ext cx="1775337" cy="564022"/>
          </a:xfrm>
        </p:spPr>
        <p:txBody>
          <a:bodyPr>
            <a:normAutofit/>
          </a:bodyPr>
          <a:lstStyle/>
          <a:p>
            <a:r>
              <a:rPr lang="ru-RU" sz="1050" dirty="0"/>
              <a:t>П</a:t>
            </a:r>
            <a:r>
              <a:rPr lang="ru-RU" sz="1050" dirty="0" smtClean="0"/>
              <a:t>роконсультировать и оказать поддержку в режиме 24/7</a:t>
            </a:r>
            <a:endParaRPr lang="ru-RU" sz="105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0700" y="22785"/>
            <a:ext cx="1218644" cy="11946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71" y="3348939"/>
            <a:ext cx="1549399" cy="116351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0001" y="4511866"/>
            <a:ext cx="1775337" cy="564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dirty="0" smtClean="0"/>
              <a:t>Подключить, настроить, обучить</a:t>
            </a:r>
            <a:endParaRPr lang="ru-RU" sz="105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137" y="2205215"/>
            <a:ext cx="2212234" cy="1385023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814984" y="5882073"/>
            <a:ext cx="2539108" cy="564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dirty="0" smtClean="0"/>
              <a:t>Помочь подготовится к 1 марта, не нарушить закон, не допустить конфискации товара и штрафа</a:t>
            </a:r>
            <a:endParaRPr lang="ru-RU" sz="105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5338" y="4654595"/>
            <a:ext cx="1720079" cy="10945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608" y="799989"/>
            <a:ext cx="1325029" cy="13250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/>
          <a:srcRect t="37473" b="43105"/>
          <a:stretch/>
        </p:blipFill>
        <p:spPr>
          <a:xfrm>
            <a:off x="361052" y="2125018"/>
            <a:ext cx="908694" cy="176980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88968" y="2336232"/>
            <a:ext cx="1775337" cy="564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dirty="0" smtClean="0"/>
              <a:t>Грамотно подобрать оборудование и ПО </a:t>
            </a:r>
            <a:endParaRPr lang="ru-RU" sz="105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670700" y="1181954"/>
            <a:ext cx="1775337" cy="564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/>
              <a:t>Установить надежные партнерские взаимоотношения </a:t>
            </a:r>
            <a:endParaRPr lang="ru-RU" sz="14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2855" y="814392"/>
            <a:ext cx="1462875" cy="137808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7827" y="4397634"/>
            <a:ext cx="1417354" cy="140475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1774" y="3258088"/>
            <a:ext cx="1931508" cy="1288497"/>
          </a:xfrm>
          <a:prstGeom prst="rect">
            <a:avLst/>
          </a:prstGeom>
        </p:spPr>
      </p:pic>
      <p:cxnSp>
        <p:nvCxnSpPr>
          <p:cNvPr id="23" name="Прямая со стрелкой 22"/>
          <p:cNvCxnSpPr/>
          <p:nvPr/>
        </p:nvCxnSpPr>
        <p:spPr>
          <a:xfrm flipH="1">
            <a:off x="2969796" y="737419"/>
            <a:ext cx="435287" cy="184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1486977" y="2897726"/>
            <a:ext cx="12919" cy="471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/>
          <p:cNvSpPr txBox="1">
            <a:spLocks/>
          </p:cNvSpPr>
          <p:nvPr/>
        </p:nvSpPr>
        <p:spPr>
          <a:xfrm>
            <a:off x="6880486" y="4610465"/>
            <a:ext cx="1775337" cy="564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dirty="0" smtClean="0"/>
              <a:t>Полностью автоматизировать и помогать в развитии бизнеса</a:t>
            </a:r>
            <a:endParaRPr lang="ru-RU" sz="1050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1357669" y="5223643"/>
            <a:ext cx="580805" cy="93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4228556" y="5317246"/>
            <a:ext cx="659623" cy="179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6547279" y="5075888"/>
            <a:ext cx="421335" cy="287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5011660" y="2133799"/>
            <a:ext cx="489909" cy="3537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4726267" y="3540703"/>
            <a:ext cx="264213" cy="5446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4162213" y="3640247"/>
            <a:ext cx="0" cy="4811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2769667" y="3547645"/>
            <a:ext cx="474025" cy="2881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2617598" y="2745525"/>
            <a:ext cx="569841" cy="109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4160855" y="1793753"/>
            <a:ext cx="516" cy="4531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5210501" y="3068505"/>
            <a:ext cx="563702" cy="384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9"/>
          <a:stretch/>
        </p:blipFill>
        <p:spPr>
          <a:xfrm>
            <a:off x="7577528" y="737419"/>
            <a:ext cx="1178336" cy="1389075"/>
          </a:xfrm>
          <a:prstGeom prst="rect">
            <a:avLst/>
          </a:prstGeom>
        </p:spPr>
      </p:pic>
      <p:sp>
        <p:nvSpPr>
          <p:cNvPr id="63" name="Заголовок 1"/>
          <p:cNvSpPr txBox="1">
            <a:spLocks/>
          </p:cNvSpPr>
          <p:nvPr/>
        </p:nvSpPr>
        <p:spPr>
          <a:xfrm>
            <a:off x="7267115" y="2107728"/>
            <a:ext cx="1876885" cy="564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dirty="0" smtClean="0"/>
              <a:t>Мы гарантируем </a:t>
            </a:r>
            <a:r>
              <a:rPr lang="ru-RU" sz="1050" dirty="0" err="1" smtClean="0"/>
              <a:t>экспертность</a:t>
            </a:r>
            <a:r>
              <a:rPr lang="ru-RU" sz="1050" dirty="0" smtClean="0"/>
              <a:t> и результат </a:t>
            </a:r>
            <a:endParaRPr lang="ru-RU" sz="1050" dirty="0"/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67" y="690455"/>
            <a:ext cx="1415404" cy="1415404"/>
          </a:xfrm>
          <a:prstGeom prst="rect">
            <a:avLst/>
          </a:prstGeom>
        </p:spPr>
      </p:pic>
      <p:sp>
        <p:nvSpPr>
          <p:cNvPr id="68" name="Заголовок 1"/>
          <p:cNvSpPr txBox="1">
            <a:spLocks/>
          </p:cNvSpPr>
          <p:nvPr/>
        </p:nvSpPr>
        <p:spPr>
          <a:xfrm>
            <a:off x="5634936" y="2091775"/>
            <a:ext cx="1876885" cy="5640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50" dirty="0" smtClean="0"/>
              <a:t>Почему мы???</a:t>
            </a:r>
            <a:endParaRPr lang="ru-RU" sz="1050" dirty="0"/>
          </a:p>
        </p:txBody>
      </p:sp>
      <p:sp>
        <p:nvSpPr>
          <p:cNvPr id="70" name="Стрелка вправо 69"/>
          <p:cNvSpPr/>
          <p:nvPr/>
        </p:nvSpPr>
        <p:spPr>
          <a:xfrm>
            <a:off x="6910466" y="1217404"/>
            <a:ext cx="667062" cy="3415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Google Shape;48;p13"/>
          <p:cNvSpPr txBox="1"/>
          <p:nvPr/>
        </p:nvSpPr>
        <p:spPr>
          <a:xfrm>
            <a:off x="-68579" y="77293"/>
            <a:ext cx="3670700" cy="255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Autofit/>
          </a:bodyPr>
          <a:lstStyle>
            <a:lvl1pPr algn="ctr">
              <a:defRPr sz="3100" b="1">
                <a:solidFill>
                  <a:srgbClr val="E50071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ru-RU" sz="1800" dirty="0" smtClean="0"/>
              <a:t>Как мы можем Вам помочь: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60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Спасибо за внимание!"/>
          <p:cNvSpPr txBox="1">
            <a:spLocks noGrp="1"/>
          </p:cNvSpPr>
          <p:nvPr>
            <p:ph type="title"/>
          </p:nvPr>
        </p:nvSpPr>
        <p:spPr>
          <a:xfrm>
            <a:off x="1755013" y="2297166"/>
            <a:ext cx="6195600" cy="8095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sz="3797" b="1" dirty="0" err="1">
                <a:solidFill>
                  <a:srgbClr val="E50071"/>
                </a:solidFill>
                <a:latin typeface="+mn-lt"/>
              </a:rPr>
              <a:t>Спасибо</a:t>
            </a:r>
            <a:r>
              <a:rPr sz="3797" b="1" dirty="0">
                <a:solidFill>
                  <a:srgbClr val="E50071"/>
                </a:solidFill>
                <a:latin typeface="+mn-lt"/>
              </a:rPr>
              <a:t> </a:t>
            </a:r>
            <a:r>
              <a:rPr sz="3797" b="1" dirty="0" err="1">
                <a:solidFill>
                  <a:srgbClr val="E50071"/>
                </a:solidFill>
                <a:latin typeface="+mn-lt"/>
              </a:rPr>
              <a:t>за</a:t>
            </a:r>
            <a:r>
              <a:rPr sz="3797" b="1" dirty="0">
                <a:solidFill>
                  <a:srgbClr val="E50071"/>
                </a:solidFill>
                <a:latin typeface="+mn-lt"/>
              </a:rPr>
              <a:t> </a:t>
            </a:r>
            <a:r>
              <a:rPr sz="3797" b="1" dirty="0" err="1">
                <a:solidFill>
                  <a:srgbClr val="E50071"/>
                </a:solidFill>
                <a:latin typeface="+mn-lt"/>
              </a:rPr>
              <a:t>внимание</a:t>
            </a:r>
            <a:r>
              <a:rPr sz="3797" b="1" dirty="0">
                <a:solidFill>
                  <a:srgbClr val="E50071"/>
                </a:solidFill>
                <a:latin typeface="+mn-lt"/>
              </a:rPr>
              <a:t>!</a:t>
            </a:r>
          </a:p>
        </p:txBody>
      </p:sp>
      <p:sp>
        <p:nvSpPr>
          <p:cNvPr id="206" name="Татьяна Калачева - руководитель направления маркировки…"/>
          <p:cNvSpPr txBox="1">
            <a:spLocks noGrp="1"/>
          </p:cNvSpPr>
          <p:nvPr>
            <p:ph type="body" sz="quarter" idx="1"/>
          </p:nvPr>
        </p:nvSpPr>
        <p:spPr>
          <a:xfrm>
            <a:off x="241537" y="4800410"/>
            <a:ext cx="4611817" cy="100251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indent="0"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lang="ru-RU" dirty="0" err="1" smtClean="0"/>
              <a:t>Кочкуров</a:t>
            </a:r>
            <a:r>
              <a:rPr lang="ru-RU" dirty="0" smtClean="0"/>
              <a:t> Иван– менеджер отдела автоматизации</a:t>
            </a:r>
            <a:endParaRPr dirty="0"/>
          </a:p>
          <a:p>
            <a:pPr indent="0"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lang="ru-RU" dirty="0" smtClean="0"/>
              <a:t>П</a:t>
            </a:r>
            <a:r>
              <a:rPr dirty="0" smtClean="0"/>
              <a:t>о</a:t>
            </a:r>
            <a:r>
              <a:rPr lang="ru-RU" dirty="0" err="1" smtClean="0"/>
              <a:t>чта</a:t>
            </a:r>
            <a:r>
              <a:rPr lang="ru-RU" dirty="0" smtClean="0"/>
              <a:t>:</a:t>
            </a:r>
            <a:r>
              <a:rPr dirty="0" smtClean="0"/>
              <a:t> </a:t>
            </a:r>
            <a:r>
              <a:rPr lang="en-US" dirty="0" smtClean="0">
                <a:hlinkClick r:id="rId2"/>
              </a:rPr>
              <a:t>IVKochkurov@1cbit.ru</a:t>
            </a:r>
            <a:endParaRPr lang="en-US" dirty="0" smtClean="0"/>
          </a:p>
          <a:p>
            <a:pPr indent="0"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rPr lang="ru-RU" dirty="0" smtClean="0">
                <a:solidFill>
                  <a:srgbClr val="212121"/>
                </a:solidFill>
              </a:rPr>
              <a:t>Тел.: +7 495 748 07 77 доб. 1278</a:t>
            </a:r>
            <a:endParaRPr dirty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699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18"/>
          <p:cNvSpPr txBox="1"/>
          <p:nvPr/>
        </p:nvSpPr>
        <p:spPr>
          <a:xfrm>
            <a:off x="1556095" y="-438024"/>
            <a:ext cx="5339176" cy="411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2145" tIns="32145" rIns="32145" bIns="32145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ru-RU" sz="2250" dirty="0"/>
              <a:t>Задачи Клиента</a:t>
            </a:r>
            <a:endParaRPr sz="2250" dirty="0"/>
          </a:p>
        </p:txBody>
      </p:sp>
      <p:sp>
        <p:nvSpPr>
          <p:cNvPr id="5" name="TextBox 4"/>
          <p:cNvSpPr txBox="1"/>
          <p:nvPr/>
        </p:nvSpPr>
        <p:spPr>
          <a:xfrm>
            <a:off x="200350" y="2232519"/>
            <a:ext cx="8844335" cy="12982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5" tIns="32145" rIns="32145" bIns="32145" numCol="1" spcCol="38100" rtlCol="0" anchor="t">
            <a:spAutoFit/>
          </a:bodyPr>
          <a:lstStyle/>
          <a:p>
            <a:pPr defTabSz="642916"/>
            <a:r>
              <a:rPr lang="ru-RU" sz="1687" dirty="0">
                <a:solidFill>
                  <a:srgbClr val="E50071"/>
                </a:solidFill>
              </a:rPr>
              <a:t>Содержание</a:t>
            </a:r>
            <a:r>
              <a:rPr lang="ru-RU" sz="1687" dirty="0" smtClean="0">
                <a:solidFill>
                  <a:srgbClr val="E50071"/>
                </a:solidFill>
              </a:rPr>
              <a:t>:</a:t>
            </a:r>
            <a:endParaRPr lang="ru-RU" sz="1687" dirty="0">
              <a:solidFill>
                <a:srgbClr val="E50071"/>
              </a:solidFill>
            </a:endParaRPr>
          </a:p>
          <a:p>
            <a:pPr defTabSz="642916"/>
            <a:r>
              <a:rPr lang="ru-RU" sz="1687" dirty="0" smtClean="0"/>
              <a:t>1. Немного </a:t>
            </a:r>
            <a:r>
              <a:rPr lang="ru-RU" sz="1687" dirty="0" smtClean="0"/>
              <a:t>о нас - компания Первый Бит </a:t>
            </a:r>
          </a:p>
          <a:p>
            <a:pPr defTabSz="642916"/>
            <a:r>
              <a:rPr lang="ru-RU" sz="1687" dirty="0" smtClean="0"/>
              <a:t>2. Участники </a:t>
            </a:r>
            <a:r>
              <a:rPr lang="ru-RU" sz="1687" dirty="0"/>
              <a:t>оборота и задачи </a:t>
            </a:r>
            <a:r>
              <a:rPr lang="ru-RU" sz="1687" dirty="0" smtClean="0"/>
              <a:t>бизнеса</a:t>
            </a:r>
          </a:p>
          <a:p>
            <a:pPr defTabSz="642916"/>
            <a:r>
              <a:rPr lang="ru-RU" sz="1687" dirty="0" smtClean="0"/>
              <a:t>3. Решение проблемы - программное обеспечение «</a:t>
            </a:r>
            <a:r>
              <a:rPr lang="en-US" sz="1687" dirty="0" smtClean="0"/>
              <a:t>Mobile </a:t>
            </a:r>
            <a:r>
              <a:rPr lang="en-US" sz="1687" dirty="0"/>
              <a:t>SMARTS: </a:t>
            </a:r>
            <a:r>
              <a:rPr lang="ru-RU" sz="1687" dirty="0" err="1" smtClean="0"/>
              <a:t>Кировка</a:t>
            </a:r>
            <a:r>
              <a:rPr lang="ru-RU" sz="1687" dirty="0" smtClean="0"/>
              <a:t>»</a:t>
            </a:r>
            <a:endParaRPr lang="ru-RU" sz="1687" dirty="0"/>
          </a:p>
          <a:p>
            <a:pPr marL="241082" indent="-241082" defTabSz="642916">
              <a:buAutoNum type="arabicPeriod"/>
            </a:pPr>
            <a:endParaRPr lang="ru-RU" sz="1266" dirty="0"/>
          </a:p>
        </p:txBody>
      </p:sp>
    </p:spTree>
    <p:extLst>
      <p:ext uri="{BB962C8B-B14F-4D97-AF65-F5344CB8AC3E}">
        <p14:creationId xmlns:p14="http://schemas.microsoft.com/office/powerpoint/2010/main" val="424437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2"/>
          <p:cNvSpPr txBox="1">
            <a:spLocks noGrp="1"/>
          </p:cNvSpPr>
          <p:nvPr>
            <p:ph type="title"/>
          </p:nvPr>
        </p:nvSpPr>
        <p:spPr>
          <a:xfrm>
            <a:off x="2027888" y="1078532"/>
            <a:ext cx="6986815" cy="30378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r" defTabSz="584229">
              <a:defRPr sz="2200" b="1">
                <a:solidFill>
                  <a:srgbClr val="E50071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sz="1969" dirty="0" err="1"/>
              <a:t>Международный</a:t>
            </a:r>
            <a:r>
              <a:rPr sz="1969" dirty="0"/>
              <a:t> </a:t>
            </a:r>
            <a:r>
              <a:rPr sz="1969" dirty="0" err="1"/>
              <a:t>интегратор</a:t>
            </a:r>
            <a:r>
              <a:rPr sz="1969" dirty="0"/>
              <a:t> </a:t>
            </a:r>
            <a:r>
              <a:rPr sz="1969" dirty="0" err="1"/>
              <a:t>эффективных</a:t>
            </a:r>
            <a:r>
              <a:rPr sz="1969" dirty="0"/>
              <a:t> ИТ-</a:t>
            </a:r>
            <a:r>
              <a:rPr sz="1969" dirty="0" err="1"/>
              <a:t>решений</a:t>
            </a:r>
            <a:endParaRPr sz="1969" dirty="0"/>
          </a:p>
        </p:txBody>
      </p:sp>
      <p:sp>
        <p:nvSpPr>
          <p:cNvPr id="119" name="TextBox 3"/>
          <p:cNvSpPr txBox="1"/>
          <p:nvPr/>
        </p:nvSpPr>
        <p:spPr>
          <a:xfrm rot="5400000">
            <a:off x="361962" y="1817647"/>
            <a:ext cx="179044" cy="416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2146" rIns="32146">
            <a:spAutoFit/>
          </a:bodyPr>
          <a:lstStyle>
            <a:lvl1pPr>
              <a:defRPr sz="3000">
                <a:solidFill>
                  <a:srgbClr val="7F7F7F"/>
                </a:solidFill>
              </a:defRPr>
            </a:lvl1pPr>
          </a:lstStyle>
          <a:p>
            <a:r>
              <a:rPr sz="2109"/>
              <a:t>^</a:t>
            </a:r>
          </a:p>
        </p:txBody>
      </p:sp>
      <p:sp>
        <p:nvSpPr>
          <p:cNvPr id="120" name="TextBox 6"/>
          <p:cNvSpPr txBox="1"/>
          <p:nvPr/>
        </p:nvSpPr>
        <p:spPr>
          <a:xfrm>
            <a:off x="497656" y="1670776"/>
            <a:ext cx="696503" cy="774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2146" rIns="32146">
            <a:spAutoFit/>
          </a:bodyPr>
          <a:lstStyle>
            <a:lvl1pPr>
              <a:defRPr sz="6300" b="1">
                <a:solidFill>
                  <a:srgbClr val="E50071"/>
                </a:solidFill>
              </a:defRPr>
            </a:lvl1pPr>
          </a:lstStyle>
          <a:p>
            <a:r>
              <a:rPr sz="4430" dirty="0"/>
              <a:t>50</a:t>
            </a:r>
          </a:p>
        </p:txBody>
      </p:sp>
      <p:sp>
        <p:nvSpPr>
          <p:cNvPr id="121" name="TextBox 8"/>
          <p:cNvSpPr txBox="1"/>
          <p:nvPr/>
        </p:nvSpPr>
        <p:spPr>
          <a:xfrm>
            <a:off x="530277" y="2278526"/>
            <a:ext cx="802301" cy="317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2146" rIns="32146">
            <a:spAutoFit/>
          </a:bodyPr>
          <a:lstStyle/>
          <a:p>
            <a:pPr>
              <a:lnSpc>
                <a:spcPct val="80000"/>
              </a:lnSpc>
              <a:defRPr sz="1300">
                <a:solidFill>
                  <a:srgbClr val="808080"/>
                </a:solidFill>
              </a:defRPr>
            </a:pPr>
            <a:r>
              <a:rPr sz="914" dirty="0" err="1"/>
              <a:t>собственных</a:t>
            </a:r>
            <a:r>
              <a:rPr sz="914" dirty="0"/>
              <a:t> </a:t>
            </a:r>
          </a:p>
          <a:p>
            <a:pPr>
              <a:lnSpc>
                <a:spcPct val="80000"/>
              </a:lnSpc>
              <a:defRPr sz="1300">
                <a:solidFill>
                  <a:srgbClr val="808080"/>
                </a:solidFill>
              </a:defRPr>
            </a:pPr>
            <a:r>
              <a:rPr sz="914" dirty="0" err="1"/>
              <a:t>решений</a:t>
            </a:r>
            <a:endParaRPr sz="914" dirty="0"/>
          </a:p>
        </p:txBody>
      </p:sp>
      <p:sp>
        <p:nvSpPr>
          <p:cNvPr id="122" name="TextBox 16"/>
          <p:cNvSpPr txBox="1"/>
          <p:nvPr/>
        </p:nvSpPr>
        <p:spPr>
          <a:xfrm>
            <a:off x="530277" y="3694803"/>
            <a:ext cx="1012295" cy="774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2146" rIns="32146">
            <a:spAutoFit/>
          </a:bodyPr>
          <a:lstStyle>
            <a:lvl1pPr>
              <a:defRPr sz="6300" b="1">
                <a:solidFill>
                  <a:srgbClr val="E50071"/>
                </a:solidFill>
              </a:defRPr>
            </a:lvl1pPr>
          </a:lstStyle>
          <a:p>
            <a:r>
              <a:rPr sz="4430" dirty="0"/>
              <a:t>250</a:t>
            </a:r>
          </a:p>
        </p:txBody>
      </p:sp>
      <p:sp>
        <p:nvSpPr>
          <p:cNvPr id="123" name="TextBox 18"/>
          <p:cNvSpPr txBox="1"/>
          <p:nvPr/>
        </p:nvSpPr>
        <p:spPr>
          <a:xfrm rot="5400000">
            <a:off x="361962" y="3766308"/>
            <a:ext cx="179044" cy="416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2146" rIns="32146">
            <a:spAutoFit/>
          </a:bodyPr>
          <a:lstStyle>
            <a:lvl1pPr>
              <a:defRPr sz="3000">
                <a:solidFill>
                  <a:srgbClr val="7F7F7F"/>
                </a:solidFill>
              </a:defRPr>
            </a:lvl1pPr>
          </a:lstStyle>
          <a:p>
            <a:r>
              <a:rPr sz="2109"/>
              <a:t>^</a:t>
            </a:r>
          </a:p>
        </p:txBody>
      </p:sp>
      <p:sp>
        <p:nvSpPr>
          <p:cNvPr id="124" name="TextBox 10"/>
          <p:cNvSpPr txBox="1"/>
          <p:nvPr/>
        </p:nvSpPr>
        <p:spPr>
          <a:xfrm>
            <a:off x="1496284" y="3774989"/>
            <a:ext cx="608338" cy="481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2146" rIns="32146">
            <a:spAutoFit/>
          </a:bodyPr>
          <a:lstStyle>
            <a:lvl1pPr>
              <a:defRPr sz="3600" b="1">
                <a:solidFill>
                  <a:srgbClr val="E50071"/>
                </a:solidFill>
              </a:defRPr>
            </a:lvl1pPr>
          </a:lstStyle>
          <a:p>
            <a:r>
              <a:rPr sz="2531"/>
              <a:t>000</a:t>
            </a:r>
          </a:p>
        </p:txBody>
      </p:sp>
      <p:sp>
        <p:nvSpPr>
          <p:cNvPr id="125" name="TextBox 19"/>
          <p:cNvSpPr txBox="1"/>
          <p:nvPr/>
        </p:nvSpPr>
        <p:spPr>
          <a:xfrm>
            <a:off x="552350" y="4331489"/>
            <a:ext cx="653222" cy="317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2146" rIns="32146">
            <a:spAutoFit/>
          </a:bodyPr>
          <a:lstStyle/>
          <a:p>
            <a:pPr>
              <a:lnSpc>
                <a:spcPct val="80000"/>
              </a:lnSpc>
              <a:defRPr sz="1300">
                <a:solidFill>
                  <a:srgbClr val="808080"/>
                </a:solidFill>
              </a:defRPr>
            </a:pPr>
            <a:r>
              <a:rPr sz="914" dirty="0" err="1"/>
              <a:t>успешных</a:t>
            </a:r>
            <a:r>
              <a:rPr sz="914" dirty="0"/>
              <a:t> </a:t>
            </a:r>
          </a:p>
          <a:p>
            <a:pPr>
              <a:lnSpc>
                <a:spcPct val="80000"/>
              </a:lnSpc>
              <a:defRPr sz="1300">
                <a:solidFill>
                  <a:srgbClr val="808080"/>
                </a:solidFill>
              </a:defRPr>
            </a:pPr>
            <a:r>
              <a:rPr sz="914" dirty="0" err="1"/>
              <a:t>внедрений</a:t>
            </a:r>
            <a:endParaRPr sz="914" dirty="0"/>
          </a:p>
        </p:txBody>
      </p:sp>
      <p:sp>
        <p:nvSpPr>
          <p:cNvPr id="126" name="TextBox 20"/>
          <p:cNvSpPr txBox="1"/>
          <p:nvPr/>
        </p:nvSpPr>
        <p:spPr>
          <a:xfrm rot="5400000">
            <a:off x="361962" y="2804914"/>
            <a:ext cx="179044" cy="416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2146" rIns="32146">
            <a:spAutoFit/>
          </a:bodyPr>
          <a:lstStyle>
            <a:lvl1pPr>
              <a:defRPr sz="3000">
                <a:solidFill>
                  <a:srgbClr val="7F7F7F"/>
                </a:solidFill>
              </a:defRPr>
            </a:lvl1pPr>
          </a:lstStyle>
          <a:p>
            <a:r>
              <a:rPr sz="2109"/>
              <a:t>^</a:t>
            </a:r>
          </a:p>
        </p:txBody>
      </p:sp>
      <p:sp>
        <p:nvSpPr>
          <p:cNvPr id="127" name="TextBox 21"/>
          <p:cNvSpPr txBox="1"/>
          <p:nvPr/>
        </p:nvSpPr>
        <p:spPr>
          <a:xfrm>
            <a:off x="507674" y="2733987"/>
            <a:ext cx="696503" cy="774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2146" rIns="32146">
            <a:spAutoFit/>
          </a:bodyPr>
          <a:lstStyle>
            <a:lvl1pPr>
              <a:defRPr sz="6300" b="1">
                <a:solidFill>
                  <a:srgbClr val="E50071"/>
                </a:solidFill>
              </a:defRPr>
            </a:lvl1pPr>
          </a:lstStyle>
          <a:p>
            <a:r>
              <a:rPr sz="4430" dirty="0"/>
              <a:t>43</a:t>
            </a:r>
          </a:p>
        </p:txBody>
      </p:sp>
      <p:sp>
        <p:nvSpPr>
          <p:cNvPr id="128" name="TextBox 22"/>
          <p:cNvSpPr txBox="1"/>
          <p:nvPr/>
        </p:nvSpPr>
        <p:spPr>
          <a:xfrm>
            <a:off x="1150288" y="2794265"/>
            <a:ext cx="608338" cy="481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2146" rIns="32146">
            <a:spAutoFit/>
          </a:bodyPr>
          <a:lstStyle>
            <a:lvl1pPr>
              <a:defRPr sz="3600" b="1">
                <a:solidFill>
                  <a:srgbClr val="E50071"/>
                </a:solidFill>
              </a:defRPr>
            </a:lvl1pPr>
          </a:lstStyle>
          <a:p>
            <a:r>
              <a:rPr sz="2531"/>
              <a:t>000</a:t>
            </a:r>
          </a:p>
        </p:txBody>
      </p:sp>
      <p:sp>
        <p:nvSpPr>
          <p:cNvPr id="129" name="TextBox 23"/>
          <p:cNvSpPr txBox="1"/>
          <p:nvPr/>
        </p:nvSpPr>
        <p:spPr>
          <a:xfrm>
            <a:off x="552350" y="3341736"/>
            <a:ext cx="709327" cy="317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2146" rIns="32146">
            <a:spAutoFit/>
          </a:bodyPr>
          <a:lstStyle/>
          <a:p>
            <a:pPr>
              <a:lnSpc>
                <a:spcPct val="80000"/>
              </a:lnSpc>
              <a:defRPr sz="1300">
                <a:solidFill>
                  <a:srgbClr val="808080"/>
                </a:solidFill>
              </a:defRPr>
            </a:pPr>
            <a:r>
              <a:rPr sz="914" dirty="0" err="1"/>
              <a:t>постоянных</a:t>
            </a:r>
            <a:endParaRPr sz="914" dirty="0"/>
          </a:p>
          <a:p>
            <a:pPr>
              <a:lnSpc>
                <a:spcPct val="80000"/>
              </a:lnSpc>
              <a:defRPr sz="1300">
                <a:solidFill>
                  <a:srgbClr val="808080"/>
                </a:solidFill>
              </a:defRPr>
            </a:pPr>
            <a:r>
              <a:rPr sz="914" dirty="0" err="1"/>
              <a:t>клиентов</a:t>
            </a:r>
            <a:endParaRPr sz="914" dirty="0"/>
          </a:p>
        </p:txBody>
      </p:sp>
      <p:sp>
        <p:nvSpPr>
          <p:cNvPr id="130" name="TextBox 24"/>
          <p:cNvSpPr txBox="1"/>
          <p:nvPr/>
        </p:nvSpPr>
        <p:spPr>
          <a:xfrm>
            <a:off x="542426" y="4741016"/>
            <a:ext cx="1169389" cy="774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2146" rIns="32146">
            <a:spAutoFit/>
          </a:bodyPr>
          <a:lstStyle>
            <a:lvl1pPr>
              <a:defRPr sz="6300" b="1">
                <a:solidFill>
                  <a:srgbClr val="E50071"/>
                </a:solidFill>
              </a:defRPr>
            </a:lvl1pPr>
          </a:lstStyle>
          <a:p>
            <a:r>
              <a:rPr sz="4430" dirty="0"/>
              <a:t>24/7</a:t>
            </a:r>
          </a:p>
        </p:txBody>
      </p:sp>
      <p:sp>
        <p:nvSpPr>
          <p:cNvPr id="131" name="TextBox 25"/>
          <p:cNvSpPr txBox="1"/>
          <p:nvPr/>
        </p:nvSpPr>
        <p:spPr>
          <a:xfrm>
            <a:off x="552350" y="5369317"/>
            <a:ext cx="771845" cy="317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2146" rIns="32146">
            <a:spAutoFit/>
          </a:bodyPr>
          <a:lstStyle/>
          <a:p>
            <a:pPr>
              <a:lnSpc>
                <a:spcPct val="80000"/>
              </a:lnSpc>
              <a:defRPr sz="1300">
                <a:solidFill>
                  <a:srgbClr val="808080"/>
                </a:solidFill>
              </a:defRPr>
            </a:pPr>
            <a:r>
              <a:rPr sz="914" dirty="0" err="1"/>
              <a:t>техническая</a:t>
            </a:r>
            <a:r>
              <a:rPr sz="914" dirty="0"/>
              <a:t> </a:t>
            </a:r>
          </a:p>
          <a:p>
            <a:pPr>
              <a:lnSpc>
                <a:spcPct val="80000"/>
              </a:lnSpc>
              <a:defRPr sz="1300">
                <a:solidFill>
                  <a:srgbClr val="808080"/>
                </a:solidFill>
              </a:defRPr>
            </a:pPr>
            <a:r>
              <a:rPr sz="914" dirty="0" err="1"/>
              <a:t>поддержка</a:t>
            </a:r>
            <a:endParaRPr sz="914" dirty="0"/>
          </a:p>
        </p:txBody>
      </p:sp>
      <p:pic>
        <p:nvPicPr>
          <p:cNvPr id="132" name="Рисунок 1" descr="Рисунок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9533" y="1640065"/>
            <a:ext cx="6804423" cy="41054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98079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Заголовок 1"/>
          <p:cNvSpPr txBox="1">
            <a:spLocks noGrp="1"/>
          </p:cNvSpPr>
          <p:nvPr>
            <p:ph type="title"/>
          </p:nvPr>
        </p:nvSpPr>
        <p:spPr>
          <a:xfrm>
            <a:off x="1048703" y="652293"/>
            <a:ext cx="8643938" cy="605928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400" b="1">
                <a:solidFill>
                  <a:srgbClr val="E50071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dirty="0" err="1"/>
              <a:t>Этапы</a:t>
            </a:r>
            <a:r>
              <a:rPr dirty="0"/>
              <a:t> </a:t>
            </a:r>
            <a:r>
              <a:rPr dirty="0" err="1"/>
              <a:t>маркировки</a:t>
            </a:r>
            <a:r>
              <a:rPr dirty="0"/>
              <a:t> </a:t>
            </a:r>
            <a:r>
              <a:rPr dirty="0" err="1"/>
              <a:t>обуви</a:t>
            </a:r>
            <a:endParaRPr dirty="0"/>
          </a:p>
        </p:txBody>
      </p:sp>
      <p:grpSp>
        <p:nvGrpSpPr>
          <p:cNvPr id="160" name="Прямоугольник 10"/>
          <p:cNvGrpSpPr/>
          <p:nvPr/>
        </p:nvGrpSpPr>
        <p:grpSpPr>
          <a:xfrm>
            <a:off x="3457574" y="1471229"/>
            <a:ext cx="2400301" cy="288133"/>
            <a:chOff x="-1" y="-1"/>
            <a:chExt cx="3413761" cy="40978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58" name="Прямоугольник"/>
            <p:cNvSpPr/>
            <p:nvPr/>
          </p:nvSpPr>
          <p:spPr>
            <a:xfrm>
              <a:off x="-1" y="-1"/>
              <a:ext cx="3413761" cy="409789"/>
            </a:xfrm>
            <a:prstGeom prst="rect">
              <a:avLst/>
            </a:prstGeom>
            <a:grpFill/>
            <a:ln w="25400" cap="flat">
              <a:solidFill>
                <a:srgbClr val="024A8C"/>
              </a:solidFill>
              <a:prstDash val="solid"/>
              <a:round/>
            </a:ln>
            <a:effectLst/>
          </p:spPr>
          <p:txBody>
            <a:bodyPr wrap="square" lIns="32146" tIns="32146" rIns="32146" bIns="32146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 sz="1266"/>
            </a:p>
          </p:txBody>
        </p:sp>
        <p:sp>
          <p:nvSpPr>
            <p:cNvPr id="159" name="С 1 октября 2019 года"/>
            <p:cNvSpPr txBox="1"/>
            <p:nvPr/>
          </p:nvSpPr>
          <p:spPr>
            <a:xfrm>
              <a:off x="-1" y="20207"/>
              <a:ext cx="3413760" cy="369375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2146" tIns="32146" rIns="32146" bIns="32146" numCol="1" anchor="ctr">
              <a:spAutoFit/>
            </a:bodyPr>
            <a:lstStyle>
              <a:lvl1pPr algn="ctr">
                <a:defRPr b="1">
                  <a:solidFill>
                    <a:schemeClr val="accent3">
                      <a:lumOff val="44000"/>
                    </a:schemeClr>
                  </a:solidFill>
                </a:defRPr>
              </a:lvl1pPr>
            </a:lstStyle>
            <a:p>
              <a:r>
                <a:rPr sz="1266"/>
                <a:t>С 1 октября 2019 года</a:t>
              </a:r>
            </a:p>
          </p:txBody>
        </p:sp>
      </p:grpSp>
      <p:grpSp>
        <p:nvGrpSpPr>
          <p:cNvPr id="163" name="Прямоугольник 11"/>
          <p:cNvGrpSpPr/>
          <p:nvPr/>
        </p:nvGrpSpPr>
        <p:grpSpPr>
          <a:xfrm>
            <a:off x="6341863" y="1471229"/>
            <a:ext cx="2400301" cy="288133"/>
            <a:chOff x="-1" y="-1"/>
            <a:chExt cx="3413761" cy="409789"/>
          </a:xfrm>
        </p:grpSpPr>
        <p:sp>
          <p:nvSpPr>
            <p:cNvPr id="161" name="Прямоугольник"/>
            <p:cNvSpPr/>
            <p:nvPr/>
          </p:nvSpPr>
          <p:spPr>
            <a:xfrm>
              <a:off x="-1" y="-1"/>
              <a:ext cx="3413761" cy="409789"/>
            </a:xfrm>
            <a:prstGeom prst="rect">
              <a:avLst/>
            </a:prstGeom>
            <a:solidFill>
              <a:srgbClr val="E50071"/>
            </a:solidFill>
            <a:ln w="25400" cap="flat">
              <a:solidFill>
                <a:srgbClr val="024A8C"/>
              </a:solidFill>
              <a:prstDash val="solid"/>
              <a:round/>
            </a:ln>
            <a:effectLst/>
          </p:spPr>
          <p:txBody>
            <a:bodyPr wrap="square" lIns="32146" tIns="32146" rIns="32146" bIns="32146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 sz="1266"/>
            </a:p>
          </p:txBody>
        </p:sp>
        <p:sp>
          <p:nvSpPr>
            <p:cNvPr id="162" name="С 1 марта 2020 года"/>
            <p:cNvSpPr txBox="1"/>
            <p:nvPr/>
          </p:nvSpPr>
          <p:spPr>
            <a:xfrm>
              <a:off x="-1" y="20207"/>
              <a:ext cx="3413760" cy="3693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2146" tIns="32146" rIns="32146" bIns="32146" numCol="1" anchor="ctr">
              <a:spAutoFit/>
            </a:bodyPr>
            <a:lstStyle>
              <a:lvl1pPr algn="ctr">
                <a:defRPr b="1">
                  <a:solidFill>
                    <a:schemeClr val="accent3">
                      <a:lumOff val="44000"/>
                    </a:schemeClr>
                  </a:solidFill>
                </a:defRPr>
              </a:lvl1pPr>
            </a:lstStyle>
            <a:p>
              <a:r>
                <a:rPr sz="1266" dirty="0"/>
                <a:t>С 1 </a:t>
              </a:r>
              <a:r>
                <a:rPr lang="ru-RU" sz="1266" dirty="0" smtClean="0"/>
                <a:t>июля</a:t>
              </a:r>
              <a:r>
                <a:rPr sz="1266" dirty="0" smtClean="0"/>
                <a:t> </a:t>
              </a:r>
              <a:r>
                <a:rPr sz="1266" dirty="0"/>
                <a:t>2020 </a:t>
              </a:r>
              <a:r>
                <a:rPr sz="1266" dirty="0" err="1"/>
                <a:t>года</a:t>
              </a:r>
              <a:endParaRPr sz="1266" dirty="0"/>
            </a:p>
          </p:txBody>
        </p:sp>
      </p:grpSp>
      <p:grpSp>
        <p:nvGrpSpPr>
          <p:cNvPr id="166" name="Прямоугольник 12"/>
          <p:cNvGrpSpPr/>
          <p:nvPr/>
        </p:nvGrpSpPr>
        <p:grpSpPr>
          <a:xfrm>
            <a:off x="533398" y="1473015"/>
            <a:ext cx="2400302" cy="288133"/>
            <a:chOff x="-1" y="-1"/>
            <a:chExt cx="3413761" cy="409789"/>
          </a:xfrm>
        </p:grpSpPr>
        <p:sp>
          <p:nvSpPr>
            <p:cNvPr id="164" name="Прямоугольник"/>
            <p:cNvSpPr/>
            <p:nvPr/>
          </p:nvSpPr>
          <p:spPr>
            <a:xfrm>
              <a:off x="-1" y="-1"/>
              <a:ext cx="3413761" cy="409789"/>
            </a:xfrm>
            <a:prstGeom prst="rect">
              <a:avLst/>
            </a:prstGeom>
            <a:solidFill>
              <a:srgbClr val="E50071"/>
            </a:solidFill>
            <a:ln w="25400" cap="flat">
              <a:solidFill>
                <a:srgbClr val="024A8C"/>
              </a:solidFill>
              <a:prstDash val="solid"/>
              <a:round/>
            </a:ln>
            <a:effectLst/>
          </p:spPr>
          <p:txBody>
            <a:bodyPr wrap="square" lIns="32146" tIns="32146" rIns="32146" bIns="32146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  <a:endParaRPr sz="1266"/>
            </a:p>
          </p:txBody>
        </p:sp>
        <p:sp>
          <p:nvSpPr>
            <p:cNvPr id="165" name="С 1 июля 2019 года"/>
            <p:cNvSpPr txBox="1"/>
            <p:nvPr/>
          </p:nvSpPr>
          <p:spPr>
            <a:xfrm>
              <a:off x="-1" y="20207"/>
              <a:ext cx="3413760" cy="369375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2146" tIns="32146" rIns="32146" bIns="32146" numCol="1" anchor="ctr">
              <a:spAutoFit/>
            </a:bodyPr>
            <a:lstStyle>
              <a:lvl1pPr algn="ctr">
                <a:defRPr b="1">
                  <a:solidFill>
                    <a:schemeClr val="accent3">
                      <a:lumOff val="44000"/>
                    </a:schemeClr>
                  </a:solidFill>
                </a:defRPr>
              </a:lvl1pPr>
            </a:lstStyle>
            <a:p>
              <a:r>
                <a:rPr sz="1266" dirty="0"/>
                <a:t>С 1 </a:t>
              </a:r>
              <a:r>
                <a:rPr sz="1266" dirty="0" err="1"/>
                <a:t>июля</a:t>
              </a:r>
              <a:r>
                <a:rPr sz="1266" dirty="0"/>
                <a:t> 2019 </a:t>
              </a:r>
              <a:r>
                <a:rPr sz="1266" dirty="0" err="1"/>
                <a:t>года</a:t>
              </a:r>
              <a:endParaRPr sz="1266" dirty="0"/>
            </a:p>
          </p:txBody>
        </p:sp>
      </p:grpSp>
      <p:pic>
        <p:nvPicPr>
          <p:cNvPr id="167" name="Рисунок 13" descr="Рисунок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398" y="4449088"/>
            <a:ext cx="1930202" cy="15815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500063" y="2095183"/>
            <a:ext cx="8481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2" indent="-214312" defTabSz="642915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Для маркировки товара используется 2</a:t>
            </a:r>
            <a:r>
              <a:rPr lang="en-US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 </a:t>
            </a:r>
            <a:r>
              <a:rPr lang="ru-RU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код </a:t>
            </a:r>
            <a:r>
              <a:rPr lang="en-US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DataMatrix</a:t>
            </a:r>
            <a:r>
              <a:rPr lang="ru-RU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63" y="2551837"/>
            <a:ext cx="85677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2" indent="-214312" defTabSz="642915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Стоимость кода = 50 копеек (без НДС). Во время участия в эксперименте плата за код не взимается. </a:t>
            </a:r>
          </a:p>
          <a:p>
            <a:pPr marL="214312" indent="-214312" defTabSz="642915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ru-RU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14312" indent="-214312" defTabSz="642915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Для приобретения кодов маркировки и/или средств идентификации </a:t>
            </a:r>
            <a:r>
              <a:rPr lang="ru-RU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необходимо пополнить </a:t>
            </a:r>
            <a:r>
              <a:rPr lang="ru-RU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баланс лицевого счета товарной группы на необходимую сумму для </a:t>
            </a:r>
            <a:r>
              <a:rPr lang="ru-RU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осуществления предоплаты </a:t>
            </a:r>
            <a:r>
              <a:rPr lang="ru-RU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за оказание услуги по предоставлению кодов маркировки</a:t>
            </a:r>
            <a:endParaRPr lang="ru-RU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382" y="4785051"/>
            <a:ext cx="6525782" cy="90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926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Рисунок 9" descr="Рисунок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7760" y="994206"/>
            <a:ext cx="1634028" cy="1705073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extBox 18"/>
          <p:cNvSpPr txBox="1"/>
          <p:nvPr/>
        </p:nvSpPr>
        <p:spPr>
          <a:xfrm>
            <a:off x="1478538" y="515130"/>
            <a:ext cx="5339176" cy="411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2145" tIns="32145" rIns="32145" bIns="32145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ru-RU" sz="2250" dirty="0"/>
              <a:t>Задачи Клиента</a:t>
            </a:r>
            <a:endParaRPr sz="225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69" y="1436402"/>
            <a:ext cx="1182334" cy="10356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223" y="1403072"/>
            <a:ext cx="1329407" cy="10634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451" y="1415135"/>
            <a:ext cx="1175256" cy="1051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4069" y="2488225"/>
            <a:ext cx="1540336" cy="2597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5" tIns="32145" rIns="32145" bIns="32145" numCol="1" spcCol="38100" rtlCol="0" anchor="t">
            <a:spAutoFit/>
          </a:bodyPr>
          <a:lstStyle/>
          <a:p>
            <a:pPr defTabSz="642916"/>
            <a:r>
              <a:rPr lang="ru-RU" sz="1266" dirty="0"/>
              <a:t>Производители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0391" y="2423285"/>
            <a:ext cx="2172349" cy="6493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5" tIns="32145" rIns="32145" bIns="32145" numCol="1" spcCol="38100" rtlCol="0" anchor="t">
            <a:spAutoFit/>
          </a:bodyPr>
          <a:lstStyle/>
          <a:p>
            <a:pPr defTabSz="642916"/>
            <a:r>
              <a:rPr lang="ru-RU" sz="1266" dirty="0"/>
              <a:t>Опт и </a:t>
            </a:r>
            <a:r>
              <a:rPr lang="ru-RU" sz="1266" dirty="0" smtClean="0"/>
              <a:t>дистрибьютеры, импортеры</a:t>
            </a:r>
            <a:endParaRPr lang="ru-RU" sz="1266" dirty="0"/>
          </a:p>
          <a:p>
            <a:pPr defTabSz="642916"/>
            <a:endParaRPr lang="ru-RU" sz="1266" dirty="0"/>
          </a:p>
        </p:txBody>
      </p:sp>
      <p:sp>
        <p:nvSpPr>
          <p:cNvPr id="7" name="TextBox 6"/>
          <p:cNvSpPr txBox="1"/>
          <p:nvPr/>
        </p:nvSpPr>
        <p:spPr>
          <a:xfrm>
            <a:off x="5569624" y="2488225"/>
            <a:ext cx="1246909" cy="2597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5" tIns="32145" rIns="32145" bIns="32145" numCol="1" spcCol="38100" rtlCol="0" anchor="t">
            <a:spAutoFit/>
          </a:bodyPr>
          <a:lstStyle/>
          <a:p>
            <a:pPr defTabSz="642916"/>
            <a:r>
              <a:rPr lang="ru-RU" sz="1266" dirty="0"/>
              <a:t>Розница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917" y="2867041"/>
            <a:ext cx="1716878" cy="28249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5" tIns="32145" rIns="32145" bIns="32145" numCol="1" spcCol="38100" rtlCol="0" anchor="t">
            <a:spAutoFit/>
          </a:bodyPr>
          <a:lstStyle/>
          <a:p>
            <a:pPr defTabSz="642916"/>
            <a:r>
              <a:rPr lang="ru-RU" sz="1055" dirty="0">
                <a:cs typeface="Calibri" panose="020F0502020204030204" pitchFamily="34" charset="0"/>
              </a:rPr>
              <a:t>Как организовать всё правильно?</a:t>
            </a:r>
          </a:p>
          <a:p>
            <a:pPr defTabSz="642916"/>
            <a:endParaRPr lang="ru-RU" sz="1055" dirty="0">
              <a:cs typeface="Calibri" panose="020F0502020204030204" pitchFamily="34" charset="0"/>
            </a:endParaRPr>
          </a:p>
          <a:p>
            <a:pPr defTabSz="642916"/>
            <a:r>
              <a:rPr lang="ru-RU" sz="1055" dirty="0">
                <a:cs typeface="Calibri" panose="020F0502020204030204" pitchFamily="34" charset="0"/>
              </a:rPr>
              <a:t>Где и как зарегистрироваться, это долго?</a:t>
            </a:r>
          </a:p>
          <a:p>
            <a:pPr defTabSz="642916"/>
            <a:endParaRPr lang="ru-RU" sz="1055" dirty="0">
              <a:cs typeface="Calibri" panose="020F0502020204030204" pitchFamily="34" charset="0"/>
            </a:endParaRPr>
          </a:p>
          <a:p>
            <a:pPr defTabSz="642916"/>
            <a:r>
              <a:rPr lang="ru-RU" sz="1055" dirty="0">
                <a:cs typeface="Calibri" panose="020F0502020204030204" pitchFamily="34" charset="0"/>
              </a:rPr>
              <a:t>Как понять, что обувь маркируется правильно и отражается в системах?</a:t>
            </a:r>
          </a:p>
          <a:p>
            <a:pPr defTabSz="642916"/>
            <a:endParaRPr lang="ru-RU" sz="1055" dirty="0">
              <a:cs typeface="Calibri" panose="020F0502020204030204" pitchFamily="34" charset="0"/>
            </a:endParaRPr>
          </a:p>
          <a:p>
            <a:pPr defTabSz="642916"/>
            <a:r>
              <a:rPr lang="ru-RU" sz="1055" dirty="0">
                <a:cs typeface="Calibri" panose="020F0502020204030204" pitchFamily="34" charset="0"/>
              </a:rPr>
              <a:t>Как передавать документы дистрибьютерам? Как это отражать?</a:t>
            </a:r>
          </a:p>
          <a:p>
            <a:pPr defTabSz="642916"/>
            <a:endParaRPr lang="ru-RU" sz="1055" dirty="0"/>
          </a:p>
          <a:p>
            <a:pPr defTabSz="642916"/>
            <a:endParaRPr lang="ru-RU" sz="1055" dirty="0"/>
          </a:p>
        </p:txBody>
      </p:sp>
      <p:sp>
        <p:nvSpPr>
          <p:cNvPr id="60" name="TextBox 59"/>
          <p:cNvSpPr txBox="1"/>
          <p:nvPr/>
        </p:nvSpPr>
        <p:spPr>
          <a:xfrm>
            <a:off x="3210391" y="2867041"/>
            <a:ext cx="1759204" cy="37990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5" tIns="32145" rIns="32145" bIns="32145" numCol="1" spcCol="38100" rtlCol="0" anchor="t">
            <a:spAutoFit/>
          </a:bodyPr>
          <a:lstStyle/>
          <a:p>
            <a:pPr defTabSz="642916"/>
            <a:r>
              <a:rPr lang="ru-RU" sz="1055" dirty="0" smtClean="0">
                <a:cs typeface="Calibri" panose="020F0502020204030204" pitchFamily="34" charset="0"/>
              </a:rPr>
              <a:t>Как </a:t>
            </a:r>
            <a:r>
              <a:rPr lang="ru-RU" sz="1055" dirty="0">
                <a:cs typeface="Calibri" panose="020F0502020204030204" pitchFamily="34" charset="0"/>
              </a:rPr>
              <a:t>вести документооборот? </a:t>
            </a:r>
            <a:endParaRPr lang="ru-RU" sz="1055" dirty="0" smtClean="0">
              <a:cs typeface="Calibri" panose="020F0502020204030204" pitchFamily="34" charset="0"/>
            </a:endParaRPr>
          </a:p>
          <a:p>
            <a:pPr defTabSz="642916"/>
            <a:endParaRPr lang="ru-RU" sz="1055" dirty="0">
              <a:cs typeface="Calibri" panose="020F0502020204030204" pitchFamily="34" charset="0"/>
            </a:endParaRPr>
          </a:p>
          <a:p>
            <a:pPr defTabSz="642916"/>
            <a:r>
              <a:rPr lang="ru-RU" sz="1055" dirty="0">
                <a:solidFill>
                  <a:srgbClr val="FF0000"/>
                </a:solidFill>
                <a:cs typeface="Calibri" panose="020F0502020204030204" pitchFamily="34" charset="0"/>
              </a:rPr>
              <a:t>Как описать и промаркировать товар привезенный из-за границы</a:t>
            </a:r>
            <a:r>
              <a:rPr lang="ru-RU" sz="1055" dirty="0" smtClean="0">
                <a:solidFill>
                  <a:srgbClr val="FF0000"/>
                </a:solidFill>
                <a:cs typeface="Calibri" panose="020F0502020204030204" pitchFamily="34" charset="0"/>
              </a:rPr>
              <a:t>?</a:t>
            </a:r>
            <a:endParaRPr lang="ru-RU" sz="1055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defTabSz="642916"/>
            <a:endParaRPr lang="ru-RU" sz="1055" dirty="0">
              <a:cs typeface="Calibri" panose="020F0502020204030204" pitchFamily="34" charset="0"/>
            </a:endParaRPr>
          </a:p>
          <a:p>
            <a:pPr defTabSz="642916"/>
            <a:r>
              <a:rPr lang="ru-RU" sz="1055" dirty="0">
                <a:cs typeface="Calibri" panose="020F0502020204030204" pitchFamily="34" charset="0"/>
              </a:rPr>
              <a:t>Как маркировать товар, произведенный за границей? </a:t>
            </a:r>
          </a:p>
          <a:p>
            <a:pPr defTabSz="642916"/>
            <a:endParaRPr lang="ru-RU" sz="1055" dirty="0">
              <a:cs typeface="Calibri" panose="020F0502020204030204" pitchFamily="34" charset="0"/>
            </a:endParaRPr>
          </a:p>
          <a:p>
            <a:pPr defTabSz="642916"/>
            <a:r>
              <a:rPr lang="ru-RU" sz="1055" dirty="0">
                <a:cs typeface="Calibri" panose="020F0502020204030204" pitchFamily="34" charset="0"/>
              </a:rPr>
              <a:t>Как разобраться во всех этих правилах и системах</a:t>
            </a:r>
            <a:r>
              <a:rPr lang="ru-RU" sz="1055" dirty="0" smtClean="0">
                <a:cs typeface="Calibri" panose="020F0502020204030204" pitchFamily="34" charset="0"/>
              </a:rPr>
              <a:t>?</a:t>
            </a:r>
          </a:p>
          <a:p>
            <a:pPr defTabSz="642916"/>
            <a:endParaRPr lang="ru-RU" sz="1055" dirty="0" smtClean="0">
              <a:cs typeface="Calibri" panose="020F0502020204030204" pitchFamily="34" charset="0"/>
            </a:endParaRPr>
          </a:p>
          <a:p>
            <a:pPr defTabSz="642916"/>
            <a:r>
              <a:rPr lang="ru-RU" sz="1055" dirty="0">
                <a:solidFill>
                  <a:srgbClr val="FF0000"/>
                </a:solidFill>
                <a:cs typeface="Calibri" panose="020F0502020204030204" pitchFamily="34" charset="0"/>
              </a:rPr>
              <a:t>Какое оборудование мне нужно? </a:t>
            </a:r>
          </a:p>
          <a:p>
            <a:pPr defTabSz="642916"/>
            <a:endParaRPr lang="ru-RU" sz="1055" dirty="0">
              <a:cs typeface="Calibri" panose="020F0502020204030204" pitchFamily="34" charset="0"/>
            </a:endParaRPr>
          </a:p>
          <a:p>
            <a:pPr defTabSz="642916"/>
            <a:endParaRPr lang="ru-RU" sz="1055" dirty="0"/>
          </a:p>
          <a:p>
            <a:pPr defTabSz="642916"/>
            <a:endParaRPr lang="ru-RU" sz="1055" dirty="0"/>
          </a:p>
          <a:p>
            <a:pPr defTabSz="642916"/>
            <a:endParaRPr lang="ru-RU" sz="1055" dirty="0"/>
          </a:p>
          <a:p>
            <a:pPr defTabSz="642916"/>
            <a:endParaRPr lang="ru-RU" sz="1055" dirty="0"/>
          </a:p>
        </p:txBody>
      </p:sp>
      <p:sp>
        <p:nvSpPr>
          <p:cNvPr id="61" name="TextBox 60"/>
          <p:cNvSpPr txBox="1"/>
          <p:nvPr/>
        </p:nvSpPr>
        <p:spPr>
          <a:xfrm>
            <a:off x="5569624" y="2867041"/>
            <a:ext cx="1639889" cy="2987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5" tIns="32145" rIns="32145" bIns="32145" numCol="1" spcCol="38100" rtlCol="0" anchor="t">
            <a:spAutoFit/>
          </a:bodyPr>
          <a:lstStyle/>
          <a:p>
            <a:pPr defTabSz="642916"/>
            <a:r>
              <a:rPr lang="ru-RU" sz="1055" dirty="0">
                <a:cs typeface="Calibri" panose="020F0502020204030204" pitchFamily="34" charset="0"/>
              </a:rPr>
              <a:t>Что делать с остатками? </a:t>
            </a:r>
          </a:p>
          <a:p>
            <a:pPr defTabSz="642916"/>
            <a:endParaRPr lang="ru-RU" sz="1055" dirty="0">
              <a:cs typeface="Calibri" panose="020F0502020204030204" pitchFamily="34" charset="0"/>
            </a:endParaRPr>
          </a:p>
          <a:p>
            <a:pPr defTabSz="642916"/>
            <a:r>
              <a:rPr lang="ru-RU" sz="1055" dirty="0">
                <a:cs typeface="Calibri" panose="020F0502020204030204" pitchFamily="34" charset="0"/>
              </a:rPr>
              <a:t>Как происходит выбытие товара?</a:t>
            </a:r>
          </a:p>
          <a:p>
            <a:pPr defTabSz="642916"/>
            <a:endParaRPr lang="ru-RU" sz="1055" dirty="0">
              <a:cs typeface="Calibri" panose="020F0502020204030204" pitchFamily="34" charset="0"/>
            </a:endParaRPr>
          </a:p>
          <a:p>
            <a:pPr defTabSz="642916"/>
            <a:r>
              <a:rPr lang="ru-RU" sz="1055" dirty="0">
                <a:cs typeface="Calibri" panose="020F0502020204030204" pitchFamily="34" charset="0"/>
              </a:rPr>
              <a:t>Какое оборудование мне нужно? </a:t>
            </a:r>
          </a:p>
          <a:p>
            <a:pPr defTabSz="642916"/>
            <a:endParaRPr lang="ru-RU" sz="1055" dirty="0">
              <a:cs typeface="Calibri" panose="020F0502020204030204" pitchFamily="34" charset="0"/>
            </a:endParaRPr>
          </a:p>
          <a:p>
            <a:pPr defTabSz="642916"/>
            <a:r>
              <a:rPr lang="ru-RU" sz="1055" dirty="0">
                <a:cs typeface="Calibri" panose="020F0502020204030204" pitchFamily="34" charset="0"/>
              </a:rPr>
              <a:t>А если клиент захочет вернуть товар, что делать?</a:t>
            </a:r>
          </a:p>
          <a:p>
            <a:pPr defTabSz="642916"/>
            <a:endParaRPr lang="ru-RU" sz="1055" dirty="0">
              <a:cs typeface="Calibri" panose="020F0502020204030204" pitchFamily="34" charset="0"/>
            </a:endParaRPr>
          </a:p>
          <a:p>
            <a:pPr defTabSz="642916"/>
            <a:r>
              <a:rPr lang="ru-RU" sz="1055" dirty="0">
                <a:cs typeface="Calibri" panose="020F0502020204030204" pitchFamily="34" charset="0"/>
              </a:rPr>
              <a:t>Как правильно принять товар от поставщика?</a:t>
            </a:r>
          </a:p>
          <a:p>
            <a:pPr defTabSz="642916"/>
            <a:endParaRPr lang="ru-RU" sz="1055" dirty="0"/>
          </a:p>
          <a:p>
            <a:pPr defTabSz="642916"/>
            <a:endParaRPr lang="ru-RU" sz="1055" dirty="0"/>
          </a:p>
          <a:p>
            <a:pPr defTabSz="642916"/>
            <a:endParaRPr lang="ru-RU" sz="1055" dirty="0"/>
          </a:p>
          <a:p>
            <a:pPr defTabSz="642916"/>
            <a:endParaRPr lang="ru-RU" sz="1055" dirty="0"/>
          </a:p>
        </p:txBody>
      </p:sp>
    </p:spTree>
    <p:extLst>
      <p:ext uri="{BB962C8B-B14F-4D97-AF65-F5344CB8AC3E}">
        <p14:creationId xmlns:p14="http://schemas.microsoft.com/office/powerpoint/2010/main" val="65592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18"/>
          <p:cNvSpPr txBox="1"/>
          <p:nvPr/>
        </p:nvSpPr>
        <p:spPr>
          <a:xfrm>
            <a:off x="1556095" y="-438024"/>
            <a:ext cx="5339176" cy="411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2145" tIns="32145" rIns="32145" bIns="32145">
            <a:spAutoFit/>
          </a:bodyPr>
          <a:lstStyle>
            <a:lvl1pPr algn="ctr">
              <a:defRPr sz="32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sz="2250" dirty="0"/>
          </a:p>
        </p:txBody>
      </p:sp>
      <p:sp>
        <p:nvSpPr>
          <p:cNvPr id="36" name="TextBox 35"/>
          <p:cNvSpPr txBox="1"/>
          <p:nvPr/>
        </p:nvSpPr>
        <p:spPr>
          <a:xfrm>
            <a:off x="237919" y="1536782"/>
            <a:ext cx="2960636" cy="2597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5" tIns="32145" rIns="32145" bIns="32145" numCol="1" spcCol="38100" rtlCol="0" anchor="t">
            <a:spAutoFit/>
          </a:bodyPr>
          <a:lstStyle/>
          <a:p>
            <a:pPr defTabSz="642916"/>
            <a:r>
              <a:rPr lang="ru-RU" sz="1266" dirty="0"/>
              <a:t>Раньше: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7920" y="2839490"/>
            <a:ext cx="6585536" cy="2597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5" tIns="32145" rIns="32145" bIns="32145" numCol="1" spcCol="38100" rtlCol="0" anchor="t">
            <a:spAutoFit/>
          </a:bodyPr>
          <a:lstStyle/>
          <a:p>
            <a:pPr defTabSz="642916"/>
            <a:r>
              <a:rPr lang="ru-RU" sz="1266" dirty="0"/>
              <a:t>Сейчас – дополнительные процессы: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1386685" y="2003290"/>
            <a:ext cx="3024826" cy="42981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5" tIns="32145" rIns="32145" bIns="32145" numCol="1" spcCol="38100" rtlCol="0" anchor="ctr">
            <a:spAutoFit/>
          </a:bodyPr>
          <a:lstStyle/>
          <a:p>
            <a:pPr defTabSz="642916"/>
            <a:endParaRPr lang="ru-RU" sz="984"/>
          </a:p>
        </p:txBody>
      </p:sp>
      <p:sp>
        <p:nvSpPr>
          <p:cNvPr id="4" name="TextBox 3"/>
          <p:cNvSpPr txBox="1"/>
          <p:nvPr/>
        </p:nvSpPr>
        <p:spPr>
          <a:xfrm>
            <a:off x="1186329" y="1584951"/>
            <a:ext cx="3927991" cy="2597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5" tIns="32145" rIns="32145" bIns="32145" numCol="1" spcCol="38100" rtlCol="0" anchor="t">
            <a:spAutoFit/>
          </a:bodyPr>
          <a:lstStyle/>
          <a:p>
            <a:pPr defTabSz="642916"/>
            <a:r>
              <a:rPr lang="ru-RU" sz="1266" dirty="0"/>
              <a:t>Заказал – </a:t>
            </a:r>
            <a:r>
              <a:rPr lang="ru-RU" sz="1266" dirty="0" smtClean="0"/>
              <a:t>Перевез - Растаможил-  </a:t>
            </a:r>
            <a:r>
              <a:rPr lang="ru-RU" sz="1266" dirty="0"/>
              <a:t>Доставил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1386685" y="3339352"/>
            <a:ext cx="2163042" cy="42981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5" tIns="32145" rIns="32145" bIns="32145" numCol="1" spcCol="38100" rtlCol="0" anchor="ctr">
            <a:spAutoFit/>
          </a:bodyPr>
          <a:lstStyle/>
          <a:p>
            <a:pPr defTabSz="642916"/>
            <a:endParaRPr lang="ru-RU" sz="984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741" y="3191508"/>
            <a:ext cx="851270" cy="7724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03442" y="2944699"/>
            <a:ext cx="1841139" cy="2597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5" tIns="32145" rIns="32145" bIns="32145" numCol="1" spcCol="38100" rtlCol="0" anchor="t">
            <a:spAutoFit/>
          </a:bodyPr>
          <a:lstStyle/>
          <a:p>
            <a:pPr defTabSz="642916"/>
            <a:r>
              <a:rPr lang="ru-RU" sz="1266" dirty="0">
                <a:cs typeface="Calibri" panose="020F0502020204030204" pitchFamily="34" charset="0"/>
              </a:rPr>
              <a:t>Маркировка</a:t>
            </a:r>
          </a:p>
        </p:txBody>
      </p:sp>
      <p:sp>
        <p:nvSpPr>
          <p:cNvPr id="25" name="Rectangle 2"/>
          <p:cNvSpPr txBox="1">
            <a:spLocks/>
          </p:cNvSpPr>
          <p:nvPr/>
        </p:nvSpPr>
        <p:spPr>
          <a:xfrm>
            <a:off x="5240529" y="1103549"/>
            <a:ext cx="3552653" cy="28217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spcFirstLastPara="1" wrap="square" lIns="18082" tIns="18082" rIns="18082" bIns="18082" anchor="t" anchorCtr="0">
            <a:normAutofit fontScale="75000" lnSpcReduction="20000"/>
          </a:bodyPr>
          <a:lstStyle>
            <a:lvl1pPr marL="0" marR="0" lvl="0" indent="0" algn="r" defTabSz="33203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3343" b="1" i="0" u="none" strike="noStrike" cap="none" spc="0" baseline="0">
                <a:ln>
                  <a:noFill/>
                </a:ln>
                <a:solidFill>
                  <a:srgbClr val="E50071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lvl="1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ru-RU" sz="1763" dirty="0"/>
              <a:t>Оптовики/дистрибьюторы/импортеры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7919" y="4291023"/>
            <a:ext cx="2408988" cy="10873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5" tIns="32145" rIns="32145" bIns="32145" numCol="1" spcCol="38100" rtlCol="0" anchor="t">
            <a:spAutoFit/>
          </a:bodyPr>
          <a:lstStyle/>
          <a:p>
            <a:pPr marL="200911" indent="-200911" algn="just" defTabSz="642916">
              <a:buFontTx/>
              <a:buChar char="-"/>
            </a:pPr>
            <a:r>
              <a:rPr lang="ru-RU" sz="949" dirty="0"/>
              <a:t>Движение кодов маркировки между участниками;</a:t>
            </a:r>
          </a:p>
          <a:p>
            <a:pPr marL="200911" indent="-200911" algn="just" defTabSz="642916">
              <a:buFontTx/>
              <a:buChar char="-"/>
            </a:pPr>
            <a:r>
              <a:rPr lang="ru-RU" sz="949" dirty="0"/>
              <a:t>Описание и маркировка товаров на таможенном складе;</a:t>
            </a:r>
          </a:p>
          <a:p>
            <a:pPr marL="200911" indent="-200911" algn="just" defTabSz="642916">
              <a:buFontTx/>
              <a:buChar char="-"/>
            </a:pPr>
            <a:r>
              <a:rPr lang="ru-RU" sz="949" dirty="0"/>
              <a:t>Сбор и передача документов по ЭДО</a:t>
            </a:r>
          </a:p>
          <a:p>
            <a:pPr marL="200911" indent="-200911" algn="just" defTabSz="642916">
              <a:buFontTx/>
              <a:buChar char="-"/>
            </a:pPr>
            <a:endParaRPr lang="ru-RU" sz="949" dirty="0"/>
          </a:p>
          <a:p>
            <a:pPr marL="200911" indent="-200911" algn="just" defTabSz="642916">
              <a:buFontTx/>
              <a:buChar char="-"/>
            </a:pPr>
            <a:endParaRPr lang="ru-RU" sz="949" dirty="0"/>
          </a:p>
        </p:txBody>
      </p:sp>
      <p:sp>
        <p:nvSpPr>
          <p:cNvPr id="34" name="Стрелка вправо 33"/>
          <p:cNvSpPr/>
          <p:nvPr/>
        </p:nvSpPr>
        <p:spPr>
          <a:xfrm>
            <a:off x="4703995" y="3359000"/>
            <a:ext cx="2163042" cy="42981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5" tIns="32145" rIns="32145" bIns="32145" numCol="1" spcCol="38100" rtlCol="0" anchor="ctr">
            <a:spAutoFit/>
          </a:bodyPr>
          <a:lstStyle/>
          <a:p>
            <a:pPr defTabSz="642916"/>
            <a:endParaRPr lang="ru-RU" sz="984"/>
          </a:p>
        </p:txBody>
      </p:sp>
      <p:sp>
        <p:nvSpPr>
          <p:cNvPr id="35" name="TextBox 34"/>
          <p:cNvSpPr txBox="1"/>
          <p:nvPr/>
        </p:nvSpPr>
        <p:spPr>
          <a:xfrm>
            <a:off x="3751594" y="4291023"/>
            <a:ext cx="2865673" cy="10873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5" tIns="32145" rIns="32145" bIns="32145" numCol="1" spcCol="38100" rtlCol="0" anchor="t">
            <a:spAutoFit/>
          </a:bodyPr>
          <a:lstStyle/>
          <a:p>
            <a:pPr marL="200911" indent="-200911" algn="just">
              <a:buFontTx/>
              <a:buChar char="-"/>
            </a:pPr>
            <a:r>
              <a:rPr lang="ru-RU" sz="949" dirty="0"/>
              <a:t>Регистрация в системах GS1 (импортеры) и Честный Знак (все)</a:t>
            </a:r>
          </a:p>
          <a:p>
            <a:pPr marL="200911" indent="-200911" algn="just">
              <a:buFontTx/>
              <a:buChar char="-"/>
            </a:pPr>
            <a:r>
              <a:rPr lang="ru-RU" sz="949" dirty="0"/>
              <a:t>Получение УКЭП</a:t>
            </a:r>
          </a:p>
          <a:p>
            <a:pPr marL="200911" indent="-200911" algn="just">
              <a:buFontTx/>
              <a:buChar char="-"/>
            </a:pPr>
            <a:r>
              <a:rPr lang="ru-RU" sz="949" dirty="0"/>
              <a:t>Получение GTIN для импортеров</a:t>
            </a:r>
          </a:p>
          <a:p>
            <a:pPr marL="200911" indent="-200911" algn="just">
              <a:buFontTx/>
              <a:buChar char="-"/>
            </a:pPr>
            <a:r>
              <a:rPr lang="ru-RU" sz="949" dirty="0"/>
              <a:t>Настройка и обучение работе с оборудованием и программными продуктами</a:t>
            </a:r>
          </a:p>
          <a:p>
            <a:pPr marL="200911" indent="-200911" algn="just">
              <a:buFontTx/>
              <a:buChar char="-"/>
            </a:pPr>
            <a:r>
              <a:rPr lang="ru-RU" sz="949" dirty="0"/>
              <a:t>Обновление 1С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314" y="1897993"/>
            <a:ext cx="808533" cy="72333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458" y="3194333"/>
            <a:ext cx="808533" cy="72333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186" y="1742179"/>
            <a:ext cx="1059355" cy="8474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20" y="3130534"/>
            <a:ext cx="1059355" cy="84744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31901" y="3998942"/>
            <a:ext cx="2458489" cy="1947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4108" tIns="24108" rIns="24108" bIns="24108" numCol="1" spcCol="38100" rtlCol="0" anchor="t">
            <a:spAutoFit/>
          </a:bodyPr>
          <a:lstStyle/>
          <a:p>
            <a:pPr defTabSz="482163" hangingPunct="0"/>
            <a:r>
              <a:rPr lang="ru-RU" sz="949" b="1" dirty="0"/>
              <a:t>Появляются новые процессы</a:t>
            </a:r>
            <a:endParaRPr lang="ru-RU" sz="949" b="1" dirty="0">
              <a:solidFill>
                <a:srgbClr val="000000"/>
              </a:solidFill>
              <a:sym typeface="Helvetic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43533" y="3989315"/>
            <a:ext cx="2458489" cy="1947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4108" tIns="24108" rIns="24108" bIns="24108" numCol="1" spcCol="38100" rtlCol="0" anchor="t">
            <a:spAutoFit/>
          </a:bodyPr>
          <a:lstStyle/>
          <a:p>
            <a:pPr defTabSz="482163" hangingPunct="0"/>
            <a:r>
              <a:rPr lang="ru-RU" sz="949" b="1" dirty="0" smtClean="0">
                <a:solidFill>
                  <a:srgbClr val="000000"/>
                </a:solidFill>
                <a:sym typeface="Helvetica"/>
              </a:rPr>
              <a:t>Услуги, которые мы предлагаем</a:t>
            </a:r>
            <a:endParaRPr lang="ru-RU" sz="949" b="1" dirty="0">
              <a:solidFill>
                <a:srgbClr val="000000"/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7344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2"/>
          <p:cNvSpPr txBox="1">
            <a:spLocks noGrp="1"/>
          </p:cNvSpPr>
          <p:nvPr>
            <p:ph type="title"/>
          </p:nvPr>
        </p:nvSpPr>
        <p:spPr>
          <a:xfrm>
            <a:off x="220980" y="1371600"/>
            <a:ext cx="8839200" cy="66398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400"/>
              <a:buFont typeface="Calibri"/>
            </a:pPr>
            <a:r>
              <a:rPr lang="ru-RU" sz="2400" b="1" dirty="0" smtClean="0">
                <a:latin typeface="Sitka Small" panose="02000505000000020004" pitchFamily="2" charset="0"/>
              </a:rPr>
              <a:t>Терминал сбора данных, принтер этикеток и решение ПО «</a:t>
            </a:r>
            <a:r>
              <a:rPr lang="ru-RU" sz="2400" b="1" dirty="0" err="1" smtClean="0">
                <a:latin typeface="Sitka Small" panose="02000505000000020004" pitchFamily="2" charset="0"/>
              </a:rPr>
              <a:t>Кировка</a:t>
            </a:r>
            <a:r>
              <a:rPr lang="ru-RU" sz="2400" b="1" dirty="0" smtClean="0">
                <a:latin typeface="Sitka Small" panose="02000505000000020004" pitchFamily="2" charset="0"/>
              </a:rPr>
              <a:t>»</a:t>
            </a:r>
            <a:endParaRPr sz="2400" b="1" dirty="0">
              <a:latin typeface="Sitka Small" panose="02000505000000020004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3351116-A6D0-4AB2-BA51-EF8E46746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96" t="1" b="359"/>
          <a:stretch/>
        </p:blipFill>
        <p:spPr>
          <a:xfrm>
            <a:off x="6309739" y="2035584"/>
            <a:ext cx="2446533" cy="31556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8F8CC02-852B-438F-8BBC-7AB158E2983D}"/>
              </a:ext>
            </a:extLst>
          </p:cNvPr>
          <p:cNvSpPr txBox="1"/>
          <p:nvPr/>
        </p:nvSpPr>
        <p:spPr>
          <a:xfrm>
            <a:off x="7533006" y="5478139"/>
            <a:ext cx="14045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ln w="19050">
                  <a:noFill/>
                </a:ln>
                <a:solidFill>
                  <a:srgbClr val="FF0000"/>
                </a:solidFill>
                <a:effectLst>
                  <a:glow rad="177800">
                    <a:schemeClr val="bg1">
                      <a:alpha val="76000"/>
                    </a:schemeClr>
                  </a:glow>
                </a:effectLst>
                <a:latin typeface="+mj-lt"/>
              </a:rPr>
              <a:t>www.cleverence.ru</a:t>
            </a:r>
            <a:endParaRPr lang="ru-RU" sz="1050" b="1" dirty="0">
              <a:ln w="19050">
                <a:noFill/>
              </a:ln>
              <a:solidFill>
                <a:srgbClr val="FF0000"/>
              </a:solidFill>
              <a:effectLst>
                <a:glow rad="177800">
                  <a:schemeClr val="bg1">
                    <a:alpha val="76000"/>
                  </a:schemeClr>
                </a:glow>
              </a:effectLst>
              <a:latin typeface="+mj-lt"/>
            </a:endParaRPr>
          </a:p>
        </p:txBody>
      </p:sp>
      <p:sp>
        <p:nvSpPr>
          <p:cNvPr id="7" name="Google Shape;48;p13"/>
          <p:cNvSpPr txBox="1"/>
          <p:nvPr/>
        </p:nvSpPr>
        <p:spPr>
          <a:xfrm>
            <a:off x="0" y="680500"/>
            <a:ext cx="8444909" cy="384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Autofit/>
          </a:bodyPr>
          <a:lstStyle>
            <a:lvl1pPr algn="ctr">
              <a:defRPr sz="3100" b="1">
                <a:solidFill>
                  <a:srgbClr val="E50071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ru-RU" sz="2847" dirty="0" smtClean="0"/>
              <a:t>Что мы можем предложить:</a:t>
            </a:r>
            <a:endParaRPr sz="2847" dirty="0"/>
          </a:p>
        </p:txBody>
      </p:sp>
      <p:sp>
        <p:nvSpPr>
          <p:cNvPr id="5" name="Крест 4"/>
          <p:cNvSpPr/>
          <p:nvPr/>
        </p:nvSpPr>
        <p:spPr>
          <a:xfrm>
            <a:off x="5434331" y="3360420"/>
            <a:ext cx="571500" cy="499870"/>
          </a:xfrm>
          <a:prstGeom prst="plus">
            <a:avLst/>
          </a:prstGeom>
          <a:solidFill>
            <a:srgbClr val="E500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рест 12"/>
          <p:cNvSpPr/>
          <p:nvPr/>
        </p:nvSpPr>
        <p:spPr>
          <a:xfrm>
            <a:off x="2129212" y="3395237"/>
            <a:ext cx="571500" cy="499870"/>
          </a:xfrm>
          <a:prstGeom prst="plus">
            <a:avLst/>
          </a:prstGeom>
          <a:solidFill>
            <a:srgbClr val="E500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krasnodar.kkm.ru/upload/iblock/fc6/e4f82941-d109-11e7-80f3-005056a93f4f_e2d70a7f-d111-11e7-80f3-005056a93f4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622" y="2558298"/>
            <a:ext cx="2397125" cy="239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07" y="2236397"/>
            <a:ext cx="1375463" cy="275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66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Заголовок 1"/>
          <p:cNvSpPr txBox="1">
            <a:spLocks noGrp="1"/>
          </p:cNvSpPr>
          <p:nvPr>
            <p:ph type="title"/>
          </p:nvPr>
        </p:nvSpPr>
        <p:spPr>
          <a:xfrm>
            <a:off x="408563" y="724285"/>
            <a:ext cx="8643938" cy="38544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96111">
              <a:defRPr sz="3920" b="1">
                <a:solidFill>
                  <a:srgbClr val="E50071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ru-RU" dirty="0" smtClean="0"/>
              <a:t>Какие задачи решает </a:t>
            </a:r>
            <a:r>
              <a:rPr lang="ru-RU" dirty="0" err="1" smtClean="0"/>
              <a:t>Кировка</a:t>
            </a:r>
            <a:endParaRPr dirty="0"/>
          </a:p>
        </p:txBody>
      </p:sp>
      <p:sp>
        <p:nvSpPr>
          <p:cNvPr id="334" name="Текст 2"/>
          <p:cNvSpPr txBox="1">
            <a:spLocks noGrp="1"/>
          </p:cNvSpPr>
          <p:nvPr>
            <p:ph type="body" sz="half" idx="1"/>
          </p:nvPr>
        </p:nvSpPr>
        <p:spPr>
          <a:xfrm>
            <a:off x="408564" y="1462021"/>
            <a:ext cx="4972736" cy="393689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lvl="1" defTabSz="839196">
              <a:spcBef>
                <a:spcPts val="703"/>
              </a:spcBef>
              <a:defRPr sz="1800" b="1"/>
            </a:pPr>
            <a:endParaRPr dirty="0"/>
          </a:p>
          <a:p>
            <a:pPr marL="200911" indent="-200911" defTabSz="839196">
              <a:spcBef>
                <a:spcPts val="703"/>
              </a:spcBef>
              <a:buClr>
                <a:srgbClr val="D2007E"/>
              </a:buClr>
              <a:buSzPts val="1800"/>
              <a:buChar char="➢"/>
              <a:defRPr sz="1800" b="1"/>
            </a:pPr>
            <a:r>
              <a:rPr lang="ru-RU" dirty="0" smtClean="0"/>
              <a:t>Сбор данных о товаре </a:t>
            </a:r>
          </a:p>
          <a:p>
            <a:pPr marL="562550" lvl="1" indent="-241093" defTabSz="839196">
              <a:spcBef>
                <a:spcPts val="703"/>
              </a:spcBef>
              <a:buClr>
                <a:srgbClr val="D2007E"/>
              </a:buClr>
              <a:buSzPts val="1800"/>
              <a:buChar char="▪"/>
              <a:defRPr sz="1800"/>
            </a:pPr>
            <a:r>
              <a:rPr lang="ru-RU" dirty="0" smtClean="0"/>
              <a:t>Заполнение описания обуви с мобильного устройства</a:t>
            </a:r>
            <a:endParaRPr lang="ru-RU" dirty="0"/>
          </a:p>
          <a:p>
            <a:pPr marL="562550" lvl="1" indent="-241093" defTabSz="839196">
              <a:spcBef>
                <a:spcPts val="703"/>
              </a:spcBef>
              <a:buClr>
                <a:srgbClr val="D2007E"/>
              </a:buClr>
              <a:buSzPts val="1800"/>
              <a:buChar char="▪"/>
              <a:defRPr sz="1800"/>
            </a:pPr>
            <a:r>
              <a:rPr lang="ru-RU" dirty="0" smtClean="0"/>
              <a:t>Сценарий с временными </a:t>
            </a:r>
            <a:r>
              <a:rPr lang="en-US" dirty="0" smtClean="0"/>
              <a:t>QR </a:t>
            </a:r>
            <a:r>
              <a:rPr lang="ru-RU" dirty="0" smtClean="0"/>
              <a:t>кодами</a:t>
            </a:r>
            <a:endParaRPr lang="ru-RU" dirty="0"/>
          </a:p>
          <a:p>
            <a:pPr marL="200911" indent="-200911" defTabSz="839196">
              <a:spcBef>
                <a:spcPts val="703"/>
              </a:spcBef>
              <a:buClr>
                <a:srgbClr val="D2007E"/>
              </a:buClr>
              <a:buSzPts val="1800"/>
              <a:buChar char="➢"/>
              <a:defRPr sz="1800" b="1"/>
            </a:pPr>
            <a:r>
              <a:rPr dirty="0" err="1" smtClean="0"/>
              <a:t>Заказ</a:t>
            </a:r>
            <a:r>
              <a:rPr dirty="0" smtClean="0"/>
              <a:t> </a:t>
            </a:r>
            <a:r>
              <a:rPr dirty="0" err="1" smtClean="0"/>
              <a:t>код</a:t>
            </a:r>
            <a:r>
              <a:rPr lang="ru-RU" dirty="0" err="1" smtClean="0"/>
              <a:t>ов</a:t>
            </a:r>
            <a:endParaRPr dirty="0"/>
          </a:p>
          <a:p>
            <a:pPr marL="562550" lvl="1" indent="-241093" defTabSz="839196">
              <a:spcBef>
                <a:spcPts val="703"/>
              </a:spcBef>
              <a:buClr>
                <a:srgbClr val="D2007E"/>
              </a:buClr>
              <a:buSzPts val="1800"/>
              <a:buChar char="▪"/>
              <a:defRPr sz="1800"/>
            </a:pPr>
            <a:r>
              <a:rPr dirty="0" err="1"/>
              <a:t>Отсканировать</a:t>
            </a:r>
            <a:r>
              <a:rPr dirty="0"/>
              <a:t> </a:t>
            </a:r>
            <a:r>
              <a:rPr dirty="0" err="1"/>
              <a:t>штрих-код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товаре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выбрать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списка</a:t>
            </a:r>
            <a:endParaRPr dirty="0"/>
          </a:p>
          <a:p>
            <a:pPr marL="562550" lvl="1" indent="-241093" defTabSz="839196">
              <a:spcBef>
                <a:spcPts val="703"/>
              </a:spcBef>
              <a:buClr>
                <a:srgbClr val="D2007E"/>
              </a:buClr>
              <a:buSzPts val="1800"/>
              <a:buChar char="▪"/>
              <a:defRPr sz="1800"/>
            </a:pPr>
            <a:r>
              <a:rPr dirty="0" err="1"/>
              <a:t>Получить</a:t>
            </a:r>
            <a:r>
              <a:rPr dirty="0"/>
              <a:t> КМ </a:t>
            </a:r>
            <a:r>
              <a:rPr dirty="0" err="1"/>
              <a:t>через</a:t>
            </a:r>
            <a:r>
              <a:rPr dirty="0"/>
              <a:t>  СУЗ </a:t>
            </a:r>
            <a:r>
              <a:rPr dirty="0" err="1"/>
              <a:t>или</a:t>
            </a:r>
            <a:r>
              <a:rPr dirty="0"/>
              <a:t> с </a:t>
            </a:r>
            <a:r>
              <a:rPr dirty="0" err="1"/>
              <a:t>сервера</a:t>
            </a:r>
            <a:endParaRPr dirty="0"/>
          </a:p>
          <a:p>
            <a:pPr marL="241093" indent="-241093" defTabSz="839196">
              <a:spcBef>
                <a:spcPts val="703"/>
              </a:spcBef>
              <a:buClr>
                <a:srgbClr val="D2007E"/>
              </a:buClr>
              <a:buSzPts val="1800"/>
              <a:buChar char="➢"/>
              <a:defRPr sz="1800" b="1"/>
            </a:pPr>
            <a:r>
              <a:rPr dirty="0" err="1" smtClean="0"/>
              <a:t>Нанес</a:t>
            </a:r>
            <a:r>
              <a:rPr lang="ru-RU" dirty="0" err="1" smtClean="0"/>
              <a:t>ение</a:t>
            </a:r>
            <a:r>
              <a:rPr dirty="0" smtClean="0"/>
              <a:t> </a:t>
            </a:r>
            <a:r>
              <a:rPr dirty="0" err="1" smtClean="0"/>
              <a:t>код</a:t>
            </a:r>
            <a:r>
              <a:rPr lang="ru-RU" dirty="0" err="1" smtClean="0"/>
              <a:t>ов</a:t>
            </a:r>
            <a:r>
              <a:rPr dirty="0" smtClean="0"/>
              <a:t> </a:t>
            </a:r>
            <a:r>
              <a:rPr dirty="0" err="1"/>
              <a:t>маркировки</a:t>
            </a:r>
            <a:endParaRPr dirty="0"/>
          </a:p>
          <a:p>
            <a:pPr marL="562550" lvl="1" indent="-241093" defTabSz="839196">
              <a:spcBef>
                <a:spcPts val="703"/>
              </a:spcBef>
              <a:buClr>
                <a:srgbClr val="D2007E"/>
              </a:buClr>
              <a:buSzPts val="1800"/>
              <a:buChar char="▪"/>
              <a:defRPr sz="1800"/>
            </a:pPr>
            <a:r>
              <a:rPr dirty="0" err="1"/>
              <a:t>Печать</a:t>
            </a:r>
            <a:r>
              <a:rPr dirty="0"/>
              <a:t> КМ</a:t>
            </a:r>
          </a:p>
          <a:p>
            <a:pPr marL="562550" lvl="1" indent="-241093" defTabSz="839196">
              <a:spcBef>
                <a:spcPts val="703"/>
              </a:spcBef>
              <a:buClr>
                <a:srgbClr val="D2007E"/>
              </a:buClr>
              <a:buSzPts val="1800"/>
              <a:buChar char="▪"/>
              <a:defRPr sz="1800"/>
            </a:pPr>
            <a:r>
              <a:rPr dirty="0" err="1"/>
              <a:t>Верификация</a:t>
            </a:r>
            <a:r>
              <a:rPr dirty="0"/>
              <a:t> КМ</a:t>
            </a:r>
          </a:p>
          <a:p>
            <a:pPr marL="562550" lvl="1" indent="-241093" defTabSz="839196">
              <a:spcBef>
                <a:spcPts val="703"/>
              </a:spcBef>
              <a:buClr>
                <a:srgbClr val="D2007E"/>
              </a:buClr>
              <a:buSzPts val="1800"/>
              <a:buChar char="▪"/>
              <a:defRPr sz="1800"/>
            </a:pPr>
            <a:r>
              <a:rPr dirty="0" err="1"/>
              <a:t>Оклейка</a:t>
            </a:r>
            <a:r>
              <a:rPr dirty="0"/>
              <a:t> </a:t>
            </a:r>
            <a:r>
              <a:rPr dirty="0" err="1"/>
              <a:t>товара</a:t>
            </a:r>
            <a:endParaRPr dirty="0"/>
          </a:p>
          <a:p>
            <a:pPr marL="241093" indent="-241093" defTabSz="839196">
              <a:spcBef>
                <a:spcPts val="703"/>
              </a:spcBef>
              <a:buClr>
                <a:srgbClr val="D2007E"/>
              </a:buClr>
              <a:buSzPts val="1800"/>
              <a:buChar char="➢"/>
              <a:defRPr sz="1800" b="1"/>
            </a:pPr>
            <a:r>
              <a:rPr dirty="0" err="1" smtClean="0"/>
              <a:t>Вве</a:t>
            </a:r>
            <a:r>
              <a:rPr lang="ru-RU" dirty="0" err="1" smtClean="0"/>
              <a:t>дение</a:t>
            </a:r>
            <a:r>
              <a:rPr dirty="0" smtClean="0"/>
              <a:t> </a:t>
            </a:r>
            <a:r>
              <a:rPr dirty="0"/>
              <a:t>в </a:t>
            </a:r>
            <a:r>
              <a:rPr dirty="0" err="1"/>
              <a:t>оборот</a:t>
            </a:r>
            <a:endParaRPr dirty="0"/>
          </a:p>
          <a:p>
            <a:pPr marL="562550" lvl="1" indent="-241093" defTabSz="839196">
              <a:spcBef>
                <a:spcPts val="703"/>
              </a:spcBef>
              <a:buClr>
                <a:srgbClr val="D2007E"/>
              </a:buClr>
              <a:buSzPts val="1800"/>
              <a:buChar char="▪"/>
              <a:defRPr sz="1800"/>
            </a:pPr>
            <a:r>
              <a:rPr dirty="0" err="1"/>
              <a:t>Отправить</a:t>
            </a:r>
            <a:r>
              <a:rPr dirty="0"/>
              <a:t> </a:t>
            </a:r>
            <a:r>
              <a:rPr dirty="0" err="1"/>
              <a:t>отчет</a:t>
            </a:r>
            <a:r>
              <a:rPr dirty="0"/>
              <a:t> о </a:t>
            </a:r>
            <a:r>
              <a:rPr dirty="0" err="1"/>
              <a:t>нанесении</a:t>
            </a:r>
            <a:r>
              <a:rPr dirty="0"/>
              <a:t> КМ в ГИС </a:t>
            </a:r>
            <a:r>
              <a:rPr dirty="0" err="1"/>
              <a:t>Маркировка</a:t>
            </a:r>
            <a:r>
              <a:rPr dirty="0"/>
              <a:t> (</a:t>
            </a:r>
            <a:r>
              <a:rPr dirty="0" err="1"/>
              <a:t>Ввод</a:t>
            </a:r>
            <a:r>
              <a:rPr dirty="0"/>
              <a:t> </a:t>
            </a:r>
            <a:r>
              <a:rPr dirty="0" err="1"/>
              <a:t>товара</a:t>
            </a:r>
            <a:r>
              <a:rPr dirty="0"/>
              <a:t> в </a:t>
            </a:r>
            <a:r>
              <a:rPr dirty="0" err="1"/>
              <a:t>оборот</a:t>
            </a:r>
            <a:r>
              <a:rPr dirty="0"/>
              <a:t>)</a:t>
            </a:r>
          </a:p>
        </p:txBody>
      </p:sp>
      <p:sp>
        <p:nvSpPr>
          <p:cNvPr id="335" name="TextBox 13"/>
          <p:cNvSpPr txBox="1"/>
          <p:nvPr/>
        </p:nvSpPr>
        <p:spPr>
          <a:xfrm>
            <a:off x="6396742" y="4552427"/>
            <a:ext cx="1796702" cy="308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2146" rIns="32146">
            <a:spAutoFit/>
          </a:bodyPr>
          <a:lstStyle>
            <a:lvl1pPr>
              <a:defRPr sz="2000" b="1">
                <a:solidFill>
                  <a:srgbClr val="E50071"/>
                </a:solidFill>
              </a:defRPr>
            </a:lvl1pPr>
          </a:lstStyle>
          <a:p>
            <a:r>
              <a:rPr sz="1406" dirty="0" err="1"/>
              <a:t>От</a:t>
            </a:r>
            <a:r>
              <a:rPr sz="1406" dirty="0"/>
              <a:t> </a:t>
            </a:r>
            <a:r>
              <a:rPr lang="en-US" sz="1406" dirty="0"/>
              <a:t>8</a:t>
            </a:r>
            <a:r>
              <a:rPr lang="ru-RU" sz="1406" dirty="0" smtClean="0"/>
              <a:t>0</a:t>
            </a:r>
            <a:r>
              <a:rPr lang="en-US" sz="1406" dirty="0"/>
              <a:t> </a:t>
            </a:r>
            <a:r>
              <a:rPr lang="en-US" sz="1406" dirty="0" smtClean="0"/>
              <a:t>207</a:t>
            </a:r>
            <a:r>
              <a:rPr sz="1406" dirty="0" smtClean="0"/>
              <a:t> </a:t>
            </a:r>
            <a:r>
              <a:rPr sz="1406" dirty="0" err="1"/>
              <a:t>руб</a:t>
            </a:r>
            <a:r>
              <a:rPr sz="1406" dirty="0"/>
              <a:t>.</a:t>
            </a:r>
          </a:p>
        </p:txBody>
      </p:sp>
      <p:pic>
        <p:nvPicPr>
          <p:cNvPr id="336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81300" y="1173275"/>
            <a:ext cx="3315607" cy="331560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Рисунок 16" descr="Рисунок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71670" y="904346"/>
            <a:ext cx="898352" cy="88107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5629348" y="5290711"/>
            <a:ext cx="3067559" cy="2163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2146" tIns="32146" rIns="32146" bIns="32146" numCol="1" spcCol="38100" rtlCol="0" anchor="t">
            <a:spAutoFit/>
          </a:bodyPr>
          <a:lstStyle/>
          <a:p>
            <a:pPr defTabSz="642915" hangingPunct="0"/>
            <a:r>
              <a:rPr lang="ru-RU" sz="984" dirty="0">
                <a:solidFill>
                  <a:srgbClr val="000000"/>
                </a:solidFill>
                <a:sym typeface="Arial"/>
                <a:hlinkClick r:id="rId4"/>
              </a:rPr>
              <a:t>Смотреть видео по маркировке остатков</a:t>
            </a:r>
            <a:endParaRPr lang="ru-RU" sz="984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3" name="Рисунок 2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6197" y="5290711"/>
            <a:ext cx="254496" cy="21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78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8257874" cy="99417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Sitka Small" panose="02000505000000020004" pitchFamily="2" charset="0"/>
              </a:rPr>
              <a:t>Сценарии работы решения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6225" y="2206569"/>
            <a:ext cx="704850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88538" y="2470888"/>
            <a:ext cx="704850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06473" y="2912189"/>
            <a:ext cx="704850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500438" y="3013987"/>
            <a:ext cx="13856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50">
                <a:latin typeface="Arial" panose="020B0604020202020204" pitchFamily="34" charset="0"/>
              </a:rPr>
              <a:t/>
            </a:r>
            <a:br>
              <a:rPr lang="ru-RU" altLang="ru-RU" sz="1350">
                <a:latin typeface="Arial" panose="020B0604020202020204" pitchFamily="34" charset="0"/>
              </a:rPr>
            </a:br>
            <a:endParaRPr lang="ru-RU" altLang="ru-RU" sz="1350"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31867" y="3127033"/>
            <a:ext cx="1822837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Sitka Small" panose="02000505000000020004" pitchFamily="2" charset="0"/>
              </a:rPr>
              <a:t>Учет с </a:t>
            </a:r>
            <a:r>
              <a:rPr lang="ru-RU" sz="1600" b="1" dirty="0">
                <a:latin typeface="Sitka Small" panose="02000505000000020004" pitchFamily="2" charset="0"/>
              </a:rPr>
              <a:t>нуля</a:t>
            </a:r>
            <a:r>
              <a:rPr lang="ru-RU" sz="1350" b="1" dirty="0"/>
              <a:t/>
            </a:r>
            <a:br>
              <a:rPr lang="ru-RU" sz="1350" b="1" dirty="0"/>
            </a:br>
            <a:r>
              <a:rPr lang="ru-RU" sz="1350" dirty="0"/>
              <a:t>​​​​​​​</a:t>
            </a:r>
            <a:br>
              <a:rPr lang="ru-RU" sz="1350" dirty="0"/>
            </a:br>
            <a:r>
              <a:rPr lang="ru-RU" sz="135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Начиная с регистрации в </a:t>
            </a:r>
            <a:r>
              <a:rPr lang="en-US" sz="135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GS1</a:t>
            </a:r>
            <a:r>
              <a:rPr lang="ru-RU" sz="135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и заканчивая</a:t>
            </a:r>
            <a:endParaRPr lang="ru-RU" sz="13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13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 нанесения </a:t>
            </a:r>
            <a:r>
              <a:rPr lang="ru-RU" sz="135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КМ на продукцию</a:t>
            </a:r>
            <a:endParaRPr lang="ru-RU" sz="13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1086" y="3440827"/>
            <a:ext cx="16207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Sitka Small" panose="02000505000000020004" pitchFamily="2" charset="0"/>
              </a:rPr>
              <a:t>Клеим коды</a:t>
            </a:r>
            <a:r>
              <a:rPr lang="ru-RU" sz="1350" dirty="0"/>
              <a:t/>
            </a:r>
            <a:br>
              <a:rPr lang="ru-RU" sz="1350" dirty="0"/>
            </a:br>
            <a:r>
              <a:rPr lang="ru-RU" sz="1350" b="1" dirty="0"/>
              <a:t>​​​​​​​</a:t>
            </a:r>
            <a:r>
              <a:rPr lang="ru-RU" sz="1350" dirty="0"/>
              <a:t/>
            </a:r>
            <a:br>
              <a:rPr lang="ru-RU" sz="1350" dirty="0"/>
            </a:br>
            <a:r>
              <a:rPr lang="ru-RU" sz="135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Только печать </a:t>
            </a:r>
          </a:p>
          <a:p>
            <a:r>
              <a:rPr lang="ru-RU" sz="135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 оклейка​​​​​​​ обуви этикетками с КМ.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19928" y="3457734"/>
            <a:ext cx="2406693" cy="1377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Sitka Small" panose="02000505000000020004" pitchFamily="2" charset="0"/>
              </a:rPr>
              <a:t>Зарубежный </a:t>
            </a:r>
            <a:r>
              <a:rPr lang="ru-RU" sz="1600" b="1" dirty="0" smtClean="0">
                <a:latin typeface="Sitka Small" panose="02000505000000020004" pitchFamily="2" charset="0"/>
              </a:rPr>
              <a:t>склад</a:t>
            </a:r>
            <a:r>
              <a:rPr lang="ru-RU" sz="1350" b="1" dirty="0"/>
              <a:t/>
            </a:r>
            <a:br>
              <a:rPr lang="ru-RU" sz="1350" b="1" dirty="0"/>
            </a:br>
            <a:r>
              <a:rPr lang="ru-RU" sz="1350" b="1" dirty="0"/>
              <a:t>​​​​​​​</a:t>
            </a:r>
            <a:br>
              <a:rPr lang="ru-RU" sz="1350" b="1" dirty="0"/>
            </a:br>
            <a:r>
              <a:rPr lang="ru-RU" sz="13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Заказ, </a:t>
            </a:r>
            <a:r>
              <a:rPr lang="ru-RU" sz="135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печать, </a:t>
            </a:r>
            <a:r>
              <a:rPr lang="ru-RU" sz="13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ru-RU" sz="135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клейка </a:t>
            </a:r>
            <a:r>
              <a:rPr lang="ru-RU" sz="13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обуви, агрегация ​​​​​и подготовка </a:t>
            </a:r>
            <a:r>
              <a:rPr lang="ru-RU" sz="135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 формирование документов  для отгрузки</a:t>
            </a:r>
            <a:endParaRPr lang="ru-RU" sz="135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55601" y="3801689"/>
            <a:ext cx="185527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Sitka Small" panose="02000505000000020004" pitchFamily="2" charset="0"/>
              </a:rPr>
              <a:t>Полный цикл</a:t>
            </a:r>
            <a:r>
              <a:rPr lang="ru-RU" sz="1350" b="1" dirty="0"/>
              <a:t/>
            </a:r>
            <a:br>
              <a:rPr lang="ru-RU" sz="1350" b="1" dirty="0"/>
            </a:br>
            <a:r>
              <a:rPr lang="ru-RU" sz="1350" dirty="0"/>
              <a:t>​​​​​​​</a:t>
            </a:r>
            <a:br>
              <a:rPr lang="ru-RU" sz="1350" dirty="0"/>
            </a:br>
            <a:r>
              <a:rPr lang="ru-RU" sz="13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Выполнение</a:t>
            </a:r>
            <a:br>
              <a:rPr lang="ru-RU" sz="13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3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всех ​​​​​​​возможных сценариев.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85400" y="645520"/>
            <a:ext cx="110104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Sitka Small" panose="02000505000000020004" pitchFamily="2" charset="0"/>
              </a:rPr>
              <a:t>Сценарии</a:t>
            </a:r>
            <a:r>
              <a:rPr lang="ru-RU" dirty="0" smtClean="0">
                <a:solidFill>
                  <a:schemeClr val="bg1"/>
                </a:solidFill>
                <a:latin typeface="Sitka Small" panose="02000505000000020004" pitchFamily="2" charset="0"/>
              </a:rPr>
              <a:t> </a:t>
            </a:r>
            <a:r>
              <a:rPr lang="ru-RU" dirty="0" smtClean="0">
                <a:latin typeface="Sitka Small" panose="02000505000000020004" pitchFamily="2" charset="0"/>
              </a:rPr>
              <a:t>работы решения</a:t>
            </a:r>
          </a:p>
          <a:p>
            <a:r>
              <a:rPr lang="ru-RU" dirty="0" smtClean="0">
                <a:latin typeface="Sitka Small" panose="02000505000000020004" pitchFamily="2" charset="0"/>
              </a:rPr>
              <a:t>Для новой обуви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7451" y="2970693"/>
            <a:ext cx="190732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Sitka Small" panose="02000505000000020004" pitchFamily="2" charset="0"/>
              </a:rPr>
              <a:t>Клеим коды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/>
              <a:t>​​​​​​​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35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Заказ, печать, оклейка и ввод в оборот кодов обуви </a:t>
            </a:r>
            <a:r>
              <a:rPr lang="ru-RU" sz="135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этикетками с КМ</a:t>
            </a:r>
            <a:r>
              <a:rPr lang="ru-RU" sz="135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78390" y="3145282"/>
            <a:ext cx="704850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76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сновной шрифт">
      <a:majorFont>
        <a:latin typeface="Suisse Int'l Bold"/>
        <a:ea typeface=""/>
        <a:cs typeface=""/>
      </a:majorFont>
      <a:minorFont>
        <a:latin typeface="Suisse Int'l Thin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10584</TotalTime>
  <Words>513</Words>
  <Application>Microsoft Office PowerPoint</Application>
  <PresentationFormat>Экран (4:3)</PresentationFormat>
  <Paragraphs>124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Маркировка обувной продукции Mobile SMARTS: Кировка </vt:lpstr>
      <vt:lpstr>Презентация PowerPoint</vt:lpstr>
      <vt:lpstr>Международный интегратор эффективных ИТ-решений</vt:lpstr>
      <vt:lpstr>Этапы маркировки обуви</vt:lpstr>
      <vt:lpstr>Презентация PowerPoint</vt:lpstr>
      <vt:lpstr>Презентация PowerPoint</vt:lpstr>
      <vt:lpstr>Терминал сбора данных, принтер этикеток и решение ПО «Кировка»</vt:lpstr>
      <vt:lpstr>Какие задачи решает Кировка</vt:lpstr>
      <vt:lpstr>Сценарии работы решения</vt:lpstr>
      <vt:lpstr>Проконсультировать и оказать поддержку в режиме 24/7</vt:lpstr>
      <vt:lpstr>Спасибо за внимание!</vt:lpstr>
    </vt:vector>
  </TitlesOfParts>
  <Company>BIT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 Сас</dc:creator>
  <cp:lastModifiedBy>SLOn_1999</cp:lastModifiedBy>
  <cp:revision>77</cp:revision>
  <dcterms:created xsi:type="dcterms:W3CDTF">2018-12-10T06:29:31Z</dcterms:created>
  <dcterms:modified xsi:type="dcterms:W3CDTF">2020-03-15T12:11:28Z</dcterms:modified>
</cp:coreProperties>
</file>